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1"/>
  </p:notesMasterIdLst>
  <p:sldIdLst>
    <p:sldId id="258" r:id="rId2"/>
    <p:sldId id="269" r:id="rId3"/>
    <p:sldId id="273" r:id="rId4"/>
    <p:sldId id="260" r:id="rId5"/>
    <p:sldId id="282" r:id="rId6"/>
    <p:sldId id="280" r:id="rId7"/>
    <p:sldId id="281" r:id="rId8"/>
    <p:sldId id="283" r:id="rId9"/>
    <p:sldId id="293" r:id="rId10"/>
    <p:sldId id="301" r:id="rId11"/>
    <p:sldId id="298" r:id="rId12"/>
    <p:sldId id="272" r:id="rId13"/>
    <p:sldId id="285" r:id="rId14"/>
    <p:sldId id="297" r:id="rId15"/>
    <p:sldId id="300" r:id="rId16"/>
    <p:sldId id="322" r:id="rId17"/>
    <p:sldId id="284" r:id="rId18"/>
    <p:sldId id="274" r:id="rId19"/>
    <p:sldId id="287" r:id="rId20"/>
    <p:sldId id="276" r:id="rId21"/>
    <p:sldId id="331" r:id="rId22"/>
    <p:sldId id="295" r:id="rId23"/>
    <p:sldId id="292" r:id="rId24"/>
    <p:sldId id="299" r:id="rId25"/>
    <p:sldId id="291" r:id="rId26"/>
    <p:sldId id="290" r:id="rId27"/>
    <p:sldId id="289" r:id="rId28"/>
    <p:sldId id="277" r:id="rId29"/>
    <p:sldId id="278" r:id="rId30"/>
    <p:sldId id="279" r:id="rId31"/>
    <p:sldId id="288" r:id="rId32"/>
    <p:sldId id="330" r:id="rId33"/>
    <p:sldId id="329" r:id="rId34"/>
    <p:sldId id="328" r:id="rId35"/>
    <p:sldId id="327" r:id="rId36"/>
    <p:sldId id="326" r:id="rId37"/>
    <p:sldId id="325" r:id="rId38"/>
    <p:sldId id="324" r:id="rId39"/>
    <p:sldId id="320" r:id="rId40"/>
    <p:sldId id="319" r:id="rId41"/>
    <p:sldId id="318" r:id="rId42"/>
    <p:sldId id="317" r:id="rId43"/>
    <p:sldId id="316" r:id="rId44"/>
    <p:sldId id="315" r:id="rId45"/>
    <p:sldId id="314" r:id="rId46"/>
    <p:sldId id="313" r:id="rId47"/>
    <p:sldId id="312" r:id="rId48"/>
    <p:sldId id="311" r:id="rId49"/>
    <p:sldId id="271" r:id="rId50"/>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6368" autoAdjust="0"/>
    <p:restoredTop sz="94676" autoAdjust="0"/>
  </p:normalViewPr>
  <p:slideViewPr>
    <p:cSldViewPr>
      <p:cViewPr varScale="1">
        <p:scale>
          <a:sx n="111" d="100"/>
          <a:sy n="111" d="100"/>
        </p:scale>
        <p:origin x="1236" y="11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LU"/>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12950D-7AA8-4C7F-93DA-D5BC5DBCF9F5}" type="datetimeFigureOut">
              <a:rPr lang="fr-LU" smtClean="0"/>
              <a:pPr/>
              <a:t>21/11/2013</a:t>
            </a:fld>
            <a:endParaRPr lang="fr-LU"/>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LU"/>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LU"/>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LU"/>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B755A67-9DD9-443D-99BE-D95ED26DD436}" type="slidenum">
              <a:rPr lang="fr-LU" smtClean="0"/>
              <a:pPr/>
              <a:t>‹N°›</a:t>
            </a:fld>
            <a:endParaRPr lang="fr-LU"/>
          </a:p>
        </p:txBody>
      </p:sp>
    </p:spTree>
    <p:extLst>
      <p:ext uri="{BB962C8B-B14F-4D97-AF65-F5344CB8AC3E}">
        <p14:creationId xmlns:p14="http://schemas.microsoft.com/office/powerpoint/2010/main" val="28193856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70A23B09-46D7-44F2-ADD5-95341C4E6231}" type="slidenum">
              <a:rPr lang="fr-LU" smtClean="0"/>
              <a:pPr>
                <a:defRPr/>
              </a:pPr>
              <a:t>16</a:t>
            </a:fld>
            <a:endParaRPr lang="fr-LU"/>
          </a:p>
        </p:txBody>
      </p:sp>
    </p:spTree>
    <p:extLst>
      <p:ext uri="{BB962C8B-B14F-4D97-AF65-F5344CB8AC3E}">
        <p14:creationId xmlns:p14="http://schemas.microsoft.com/office/powerpoint/2010/main" val="25826080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lvl1pPr>
              <a:defRPr/>
            </a:lvl1pPr>
          </a:lstStyle>
          <a:p>
            <a:pPr>
              <a:defRPr/>
            </a:pPr>
            <a:fld id="{120B216A-337F-4B47-8A04-60E04E0439FA}" type="datetimeFigureOut">
              <a:rPr lang="fr-FR"/>
              <a:pPr>
                <a:defRPr/>
              </a:pPr>
              <a:t>21/11/2013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CE8C045D-5E99-4DB1-B32C-0621C153E218}" type="slidenum">
              <a:rPr lang="fr-FR"/>
              <a:pPr>
                <a:defRPr/>
              </a:pPr>
              <a:t>‹N°›</a:t>
            </a:fld>
            <a:endParaRPr lang="fr-FR"/>
          </a:p>
        </p:txBody>
      </p:sp>
    </p:spTree>
    <p:extLst>
      <p:ext uri="{BB962C8B-B14F-4D97-AF65-F5344CB8AC3E}">
        <p14:creationId xmlns:p14="http://schemas.microsoft.com/office/powerpoint/2010/main" val="18080724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62E4998A-F491-4B96-BDB6-B6E828872631}" type="datetimeFigureOut">
              <a:rPr lang="fr-FR"/>
              <a:pPr>
                <a:defRPr/>
              </a:pPr>
              <a:t>21/11/2013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403EF4B9-0898-42F4-9F81-F479225AE6CE}" type="slidenum">
              <a:rPr lang="fr-FR"/>
              <a:pPr>
                <a:defRPr/>
              </a:pPr>
              <a:t>‹N°›</a:t>
            </a:fld>
            <a:endParaRPr lang="fr-FR"/>
          </a:p>
        </p:txBody>
      </p:sp>
    </p:spTree>
    <p:extLst>
      <p:ext uri="{BB962C8B-B14F-4D97-AF65-F5344CB8AC3E}">
        <p14:creationId xmlns:p14="http://schemas.microsoft.com/office/powerpoint/2010/main" val="1527735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DD064DDD-E924-4158-B6F6-00B6101C5343}" type="datetimeFigureOut">
              <a:rPr lang="fr-FR"/>
              <a:pPr>
                <a:defRPr/>
              </a:pPr>
              <a:t>21/11/2013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4B5FA6E0-DC94-4F55-83B1-FA6110FAFC70}" type="slidenum">
              <a:rPr lang="fr-FR"/>
              <a:pPr>
                <a:defRPr/>
              </a:pPr>
              <a:t>‹N°›</a:t>
            </a:fld>
            <a:endParaRPr lang="fr-FR"/>
          </a:p>
        </p:txBody>
      </p:sp>
    </p:spTree>
    <p:extLst>
      <p:ext uri="{BB962C8B-B14F-4D97-AF65-F5344CB8AC3E}">
        <p14:creationId xmlns:p14="http://schemas.microsoft.com/office/powerpoint/2010/main" val="29501404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lvl1pPr>
              <a:defRPr/>
            </a:lvl1pPr>
          </a:lstStyle>
          <a:p>
            <a:pPr>
              <a:defRPr/>
            </a:pPr>
            <a:fld id="{488C4D4D-D55F-4FC5-90F0-564BBBFB90FA}" type="datetimeFigureOut">
              <a:rPr lang="fr-FR"/>
              <a:pPr>
                <a:defRPr/>
              </a:pPr>
              <a:t>21/11/2013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D56F9E7C-A33A-41FE-9A13-FA39A9ED9B6F}" type="slidenum">
              <a:rPr lang="fr-FR"/>
              <a:pPr>
                <a:defRPr/>
              </a:pPr>
              <a:t>‹N°›</a:t>
            </a:fld>
            <a:endParaRPr lang="fr-FR"/>
          </a:p>
        </p:txBody>
      </p:sp>
    </p:spTree>
    <p:extLst>
      <p:ext uri="{BB962C8B-B14F-4D97-AF65-F5344CB8AC3E}">
        <p14:creationId xmlns:p14="http://schemas.microsoft.com/office/powerpoint/2010/main" val="36024237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lvl1pPr>
          </a:lstStyle>
          <a:p>
            <a:pPr>
              <a:defRPr/>
            </a:pPr>
            <a:fld id="{C1D23C25-A1AE-4BA5-8013-1E73AFD84F99}" type="datetimeFigureOut">
              <a:rPr lang="fr-FR"/>
              <a:pPr>
                <a:defRPr/>
              </a:pPr>
              <a:t>21/11/2013</a:t>
            </a:fld>
            <a:endParaRPr lang="fr-FR"/>
          </a:p>
        </p:txBody>
      </p:sp>
      <p:sp>
        <p:nvSpPr>
          <p:cNvPr id="5" name="Espace réservé du pied de page 4"/>
          <p:cNvSpPr>
            <a:spLocks noGrp="1"/>
          </p:cNvSpPr>
          <p:nvPr>
            <p:ph type="ftr" sz="quarter" idx="11"/>
          </p:nvPr>
        </p:nvSpPr>
        <p:spPr/>
        <p:txBody>
          <a:bodyPr/>
          <a:lstStyle>
            <a:lvl1pPr>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lvl1pPr>
          </a:lstStyle>
          <a:p>
            <a:pPr>
              <a:defRPr/>
            </a:pPr>
            <a:fld id="{CF6FB8BA-EB26-4865-8869-1DAF66F391F7}" type="slidenum">
              <a:rPr lang="fr-FR"/>
              <a:pPr>
                <a:defRPr/>
              </a:pPr>
              <a:t>‹N°›</a:t>
            </a:fld>
            <a:endParaRPr lang="fr-FR"/>
          </a:p>
        </p:txBody>
      </p:sp>
    </p:spTree>
    <p:extLst>
      <p:ext uri="{BB962C8B-B14F-4D97-AF65-F5344CB8AC3E}">
        <p14:creationId xmlns:p14="http://schemas.microsoft.com/office/powerpoint/2010/main" val="42543212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3"/>
          <p:cNvSpPr>
            <a:spLocks noGrp="1"/>
          </p:cNvSpPr>
          <p:nvPr>
            <p:ph type="dt" sz="half" idx="10"/>
          </p:nvPr>
        </p:nvSpPr>
        <p:spPr/>
        <p:txBody>
          <a:bodyPr/>
          <a:lstStyle>
            <a:lvl1pPr>
              <a:defRPr/>
            </a:lvl1pPr>
          </a:lstStyle>
          <a:p>
            <a:pPr>
              <a:defRPr/>
            </a:pPr>
            <a:fld id="{1E1ACEF4-8ED5-47EA-AD3E-522D63F5AD12}" type="datetimeFigureOut">
              <a:rPr lang="fr-FR"/>
              <a:pPr>
                <a:defRPr/>
              </a:pPr>
              <a:t>21/11/2013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004C85CF-C642-4218-86AF-CD54784BF0EC}" type="slidenum">
              <a:rPr lang="fr-FR"/>
              <a:pPr>
                <a:defRPr/>
              </a:pPr>
              <a:t>‹N°›</a:t>
            </a:fld>
            <a:endParaRPr lang="fr-FR"/>
          </a:p>
        </p:txBody>
      </p:sp>
    </p:spTree>
    <p:extLst>
      <p:ext uri="{BB962C8B-B14F-4D97-AF65-F5344CB8AC3E}">
        <p14:creationId xmlns:p14="http://schemas.microsoft.com/office/powerpoint/2010/main" val="3581070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3"/>
          <p:cNvSpPr>
            <a:spLocks noGrp="1"/>
          </p:cNvSpPr>
          <p:nvPr>
            <p:ph type="dt" sz="half" idx="10"/>
          </p:nvPr>
        </p:nvSpPr>
        <p:spPr/>
        <p:txBody>
          <a:bodyPr/>
          <a:lstStyle>
            <a:lvl1pPr>
              <a:defRPr/>
            </a:lvl1pPr>
          </a:lstStyle>
          <a:p>
            <a:pPr>
              <a:defRPr/>
            </a:pPr>
            <a:fld id="{394BE2D7-4F94-4FBD-A644-4011269C7053}" type="datetimeFigureOut">
              <a:rPr lang="fr-FR"/>
              <a:pPr>
                <a:defRPr/>
              </a:pPr>
              <a:t>21/11/2013</a:t>
            </a:fld>
            <a:endParaRPr lang="fr-FR"/>
          </a:p>
        </p:txBody>
      </p:sp>
      <p:sp>
        <p:nvSpPr>
          <p:cNvPr id="8" name="Espace réservé du pied de page 4"/>
          <p:cNvSpPr>
            <a:spLocks noGrp="1"/>
          </p:cNvSpPr>
          <p:nvPr>
            <p:ph type="ftr" sz="quarter" idx="11"/>
          </p:nvPr>
        </p:nvSpPr>
        <p:spPr/>
        <p:txBody>
          <a:bodyPr/>
          <a:lstStyle>
            <a:lvl1pPr>
              <a:defRPr/>
            </a:lvl1pPr>
          </a:lstStyle>
          <a:p>
            <a:pPr>
              <a:defRPr/>
            </a:pPr>
            <a:endParaRPr lang="fr-FR"/>
          </a:p>
        </p:txBody>
      </p:sp>
      <p:sp>
        <p:nvSpPr>
          <p:cNvPr id="9" name="Espace réservé du numéro de diapositive 5"/>
          <p:cNvSpPr>
            <a:spLocks noGrp="1"/>
          </p:cNvSpPr>
          <p:nvPr>
            <p:ph type="sldNum" sz="quarter" idx="12"/>
          </p:nvPr>
        </p:nvSpPr>
        <p:spPr/>
        <p:txBody>
          <a:bodyPr/>
          <a:lstStyle>
            <a:lvl1pPr>
              <a:defRPr/>
            </a:lvl1pPr>
          </a:lstStyle>
          <a:p>
            <a:pPr>
              <a:defRPr/>
            </a:pPr>
            <a:fld id="{C6AF24F9-9EBA-4A50-A478-5351FC4DBA20}" type="slidenum">
              <a:rPr lang="fr-FR"/>
              <a:pPr>
                <a:defRPr/>
              </a:pPr>
              <a:t>‹N°›</a:t>
            </a:fld>
            <a:endParaRPr lang="fr-FR"/>
          </a:p>
        </p:txBody>
      </p:sp>
    </p:spTree>
    <p:extLst>
      <p:ext uri="{BB962C8B-B14F-4D97-AF65-F5344CB8AC3E}">
        <p14:creationId xmlns:p14="http://schemas.microsoft.com/office/powerpoint/2010/main" val="2816292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3"/>
          <p:cNvSpPr>
            <a:spLocks noGrp="1"/>
          </p:cNvSpPr>
          <p:nvPr>
            <p:ph type="dt" sz="half" idx="10"/>
          </p:nvPr>
        </p:nvSpPr>
        <p:spPr/>
        <p:txBody>
          <a:bodyPr/>
          <a:lstStyle>
            <a:lvl1pPr>
              <a:defRPr/>
            </a:lvl1pPr>
          </a:lstStyle>
          <a:p>
            <a:pPr>
              <a:defRPr/>
            </a:pPr>
            <a:fld id="{D465AD5F-02B1-410A-B591-4E57B5EE6C75}" type="datetimeFigureOut">
              <a:rPr lang="fr-FR"/>
              <a:pPr>
                <a:defRPr/>
              </a:pPr>
              <a:t>21/11/2013</a:t>
            </a:fld>
            <a:endParaRPr lang="fr-FR"/>
          </a:p>
        </p:txBody>
      </p:sp>
      <p:sp>
        <p:nvSpPr>
          <p:cNvPr id="4" name="Espace réservé du pied de page 4"/>
          <p:cNvSpPr>
            <a:spLocks noGrp="1"/>
          </p:cNvSpPr>
          <p:nvPr>
            <p:ph type="ftr" sz="quarter" idx="11"/>
          </p:nvPr>
        </p:nvSpPr>
        <p:spPr/>
        <p:txBody>
          <a:bodyPr/>
          <a:lstStyle>
            <a:lvl1pPr>
              <a:defRPr/>
            </a:lvl1pPr>
          </a:lstStyle>
          <a:p>
            <a:pPr>
              <a:defRPr/>
            </a:pPr>
            <a:endParaRPr lang="fr-FR"/>
          </a:p>
        </p:txBody>
      </p:sp>
      <p:sp>
        <p:nvSpPr>
          <p:cNvPr id="5" name="Espace réservé du numéro de diapositive 5"/>
          <p:cNvSpPr>
            <a:spLocks noGrp="1"/>
          </p:cNvSpPr>
          <p:nvPr>
            <p:ph type="sldNum" sz="quarter" idx="12"/>
          </p:nvPr>
        </p:nvSpPr>
        <p:spPr/>
        <p:txBody>
          <a:bodyPr/>
          <a:lstStyle>
            <a:lvl1pPr>
              <a:defRPr/>
            </a:lvl1pPr>
          </a:lstStyle>
          <a:p>
            <a:pPr>
              <a:defRPr/>
            </a:pPr>
            <a:fld id="{AAE1C914-C904-4736-941D-8E588ADB2453}" type="slidenum">
              <a:rPr lang="fr-FR"/>
              <a:pPr>
                <a:defRPr/>
              </a:pPr>
              <a:t>‹N°›</a:t>
            </a:fld>
            <a:endParaRPr lang="fr-FR"/>
          </a:p>
        </p:txBody>
      </p:sp>
    </p:spTree>
    <p:extLst>
      <p:ext uri="{BB962C8B-B14F-4D97-AF65-F5344CB8AC3E}">
        <p14:creationId xmlns:p14="http://schemas.microsoft.com/office/powerpoint/2010/main" val="5767644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3"/>
          <p:cNvSpPr>
            <a:spLocks noGrp="1"/>
          </p:cNvSpPr>
          <p:nvPr>
            <p:ph type="dt" sz="half" idx="10"/>
          </p:nvPr>
        </p:nvSpPr>
        <p:spPr/>
        <p:txBody>
          <a:bodyPr/>
          <a:lstStyle>
            <a:lvl1pPr>
              <a:defRPr/>
            </a:lvl1pPr>
          </a:lstStyle>
          <a:p>
            <a:pPr>
              <a:defRPr/>
            </a:pPr>
            <a:fld id="{8CAB3862-0084-47A3-BD4D-F560A47E913B}" type="datetimeFigureOut">
              <a:rPr lang="fr-FR"/>
              <a:pPr>
                <a:defRPr/>
              </a:pPr>
              <a:t>21/11/2013</a:t>
            </a:fld>
            <a:endParaRPr lang="fr-FR"/>
          </a:p>
        </p:txBody>
      </p:sp>
      <p:sp>
        <p:nvSpPr>
          <p:cNvPr id="3" name="Espace réservé du pied de page 4"/>
          <p:cNvSpPr>
            <a:spLocks noGrp="1"/>
          </p:cNvSpPr>
          <p:nvPr>
            <p:ph type="ftr" sz="quarter" idx="11"/>
          </p:nvPr>
        </p:nvSpPr>
        <p:spPr/>
        <p:txBody>
          <a:bodyPr/>
          <a:lstStyle>
            <a:lvl1pPr>
              <a:defRPr/>
            </a:lvl1pPr>
          </a:lstStyle>
          <a:p>
            <a:pPr>
              <a:defRPr/>
            </a:pPr>
            <a:endParaRPr lang="fr-FR"/>
          </a:p>
        </p:txBody>
      </p:sp>
      <p:sp>
        <p:nvSpPr>
          <p:cNvPr id="4" name="Espace réservé du numéro de diapositive 5"/>
          <p:cNvSpPr>
            <a:spLocks noGrp="1"/>
          </p:cNvSpPr>
          <p:nvPr>
            <p:ph type="sldNum" sz="quarter" idx="12"/>
          </p:nvPr>
        </p:nvSpPr>
        <p:spPr/>
        <p:txBody>
          <a:bodyPr/>
          <a:lstStyle>
            <a:lvl1pPr>
              <a:defRPr/>
            </a:lvl1pPr>
          </a:lstStyle>
          <a:p>
            <a:pPr>
              <a:defRPr/>
            </a:pPr>
            <a:fld id="{3380A1A8-3BE6-4506-B86B-BFBA06840F54}" type="slidenum">
              <a:rPr lang="fr-FR"/>
              <a:pPr>
                <a:defRPr/>
              </a:pPr>
              <a:t>‹N°›</a:t>
            </a:fld>
            <a:endParaRPr lang="fr-FR"/>
          </a:p>
        </p:txBody>
      </p:sp>
    </p:spTree>
    <p:extLst>
      <p:ext uri="{BB962C8B-B14F-4D97-AF65-F5344CB8AC3E}">
        <p14:creationId xmlns:p14="http://schemas.microsoft.com/office/powerpoint/2010/main" val="3177940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E923B574-46D1-4117-9214-6D02720691BF}" type="datetimeFigureOut">
              <a:rPr lang="fr-FR"/>
              <a:pPr>
                <a:defRPr/>
              </a:pPr>
              <a:t>21/11/2013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AB3629EB-4E13-461C-8168-A74146F7C184}" type="slidenum">
              <a:rPr lang="fr-FR"/>
              <a:pPr>
                <a:defRPr/>
              </a:pPr>
              <a:t>‹N°›</a:t>
            </a:fld>
            <a:endParaRPr lang="fr-FR"/>
          </a:p>
        </p:txBody>
      </p:sp>
    </p:spTree>
    <p:extLst>
      <p:ext uri="{BB962C8B-B14F-4D97-AF65-F5344CB8AC3E}">
        <p14:creationId xmlns:p14="http://schemas.microsoft.com/office/powerpoint/2010/main" val="32156887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endParaRPr lang="fr-FR" noProof="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3"/>
          <p:cNvSpPr>
            <a:spLocks noGrp="1"/>
          </p:cNvSpPr>
          <p:nvPr>
            <p:ph type="dt" sz="half" idx="10"/>
          </p:nvPr>
        </p:nvSpPr>
        <p:spPr/>
        <p:txBody>
          <a:bodyPr/>
          <a:lstStyle>
            <a:lvl1pPr>
              <a:defRPr/>
            </a:lvl1pPr>
          </a:lstStyle>
          <a:p>
            <a:pPr>
              <a:defRPr/>
            </a:pPr>
            <a:fld id="{DDE59542-2B99-4AA4-9743-DE0BD66601CA}" type="datetimeFigureOut">
              <a:rPr lang="fr-FR"/>
              <a:pPr>
                <a:defRPr/>
              </a:pPr>
              <a:t>21/11/2013</a:t>
            </a:fld>
            <a:endParaRPr lang="fr-FR"/>
          </a:p>
        </p:txBody>
      </p:sp>
      <p:sp>
        <p:nvSpPr>
          <p:cNvPr id="6" name="Espace réservé du pied de page 4"/>
          <p:cNvSpPr>
            <a:spLocks noGrp="1"/>
          </p:cNvSpPr>
          <p:nvPr>
            <p:ph type="ftr" sz="quarter" idx="11"/>
          </p:nvPr>
        </p:nvSpPr>
        <p:spPr/>
        <p:txBody>
          <a:bodyPr/>
          <a:lstStyle>
            <a:lvl1pPr>
              <a:defRPr/>
            </a:lvl1pPr>
          </a:lstStyle>
          <a:p>
            <a:pPr>
              <a:defRPr/>
            </a:pPr>
            <a:endParaRPr lang="fr-FR"/>
          </a:p>
        </p:txBody>
      </p:sp>
      <p:sp>
        <p:nvSpPr>
          <p:cNvPr id="7" name="Espace réservé du numéro de diapositive 5"/>
          <p:cNvSpPr>
            <a:spLocks noGrp="1"/>
          </p:cNvSpPr>
          <p:nvPr>
            <p:ph type="sldNum" sz="quarter" idx="12"/>
          </p:nvPr>
        </p:nvSpPr>
        <p:spPr/>
        <p:txBody>
          <a:bodyPr/>
          <a:lstStyle>
            <a:lvl1pPr>
              <a:defRPr/>
            </a:lvl1pPr>
          </a:lstStyle>
          <a:p>
            <a:pPr>
              <a:defRPr/>
            </a:pPr>
            <a:fld id="{0A4F050C-3733-4FD9-8B72-CAEA00699880}" type="slidenum">
              <a:rPr lang="fr-FR"/>
              <a:pPr>
                <a:defRPr/>
              </a:pPr>
              <a:t>‹N°›</a:t>
            </a:fld>
            <a:endParaRPr lang="fr-FR"/>
          </a:p>
        </p:txBody>
      </p:sp>
    </p:spTree>
    <p:extLst>
      <p:ext uri="{BB962C8B-B14F-4D97-AF65-F5344CB8AC3E}">
        <p14:creationId xmlns:p14="http://schemas.microsoft.com/office/powerpoint/2010/main" val="33007249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smtClean="0"/>
              <a:t>Modifiez le style du titre</a:t>
            </a:r>
          </a:p>
        </p:txBody>
      </p:sp>
      <p:sp>
        <p:nvSpPr>
          <p:cNvPr id="1027" name="Espace réservé du texte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4ED3B30A-CB68-488B-AD50-7659ED82A0F4}" type="datetimeFigureOut">
              <a:rPr lang="fr-FR"/>
              <a:pPr>
                <a:defRPr/>
              </a:pPr>
              <a:t>21/11/2013</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D8A42F86-0004-4987-B9DB-2482B3F480AE}"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Titre 1"/>
          <p:cNvSpPr>
            <a:spLocks noGrp="1"/>
          </p:cNvSpPr>
          <p:nvPr>
            <p:ph type="ctrTitle"/>
          </p:nvPr>
        </p:nvSpPr>
        <p:spPr/>
        <p:txBody>
          <a:bodyPr/>
          <a:lstStyle/>
          <a:p>
            <a:pPr eaLnBrk="1" hangingPunct="1"/>
            <a:r>
              <a:rPr lang="fr-LU" dirty="0" smtClean="0"/>
              <a:t>INFODATADAY 2013</a:t>
            </a:r>
          </a:p>
        </p:txBody>
      </p:sp>
      <p:sp>
        <p:nvSpPr>
          <p:cNvPr id="3" name="Sous-titre 2"/>
          <p:cNvSpPr>
            <a:spLocks noGrp="1"/>
          </p:cNvSpPr>
          <p:nvPr>
            <p:ph type="subTitle" idx="1"/>
          </p:nvPr>
        </p:nvSpPr>
        <p:spPr/>
        <p:txBody>
          <a:bodyPr rtlCol="0">
            <a:normAutofit fontScale="92500"/>
          </a:bodyPr>
          <a:lstStyle/>
          <a:p>
            <a:pPr eaLnBrk="1" fontAlgn="auto" hangingPunct="1">
              <a:spcAft>
                <a:spcPts val="0"/>
              </a:spcAft>
              <a:buFont typeface="Arial" pitchFamily="34" charset="0"/>
              <a:buNone/>
              <a:defRPr/>
            </a:pPr>
            <a:endParaRPr lang="fr-LU" dirty="0" smtClean="0"/>
          </a:p>
          <a:p>
            <a:pPr eaLnBrk="1" fontAlgn="auto" hangingPunct="1">
              <a:spcAft>
                <a:spcPts val="0"/>
              </a:spcAft>
              <a:buFont typeface="Arial" pitchFamily="34" charset="0"/>
              <a:buNone/>
              <a:defRPr/>
            </a:pPr>
            <a:r>
              <a:rPr lang="fr-LU" dirty="0" smtClean="0">
                <a:solidFill>
                  <a:schemeClr val="tx1"/>
                </a:solidFill>
              </a:rPr>
              <a:t>INTEGRIX+ : MODULES de GESTION</a:t>
            </a:r>
          </a:p>
          <a:p>
            <a:pPr eaLnBrk="1" fontAlgn="auto" hangingPunct="1">
              <a:spcAft>
                <a:spcPts val="0"/>
              </a:spcAft>
              <a:buFont typeface="Arial" pitchFamily="34" charset="0"/>
              <a:buNone/>
              <a:defRPr/>
            </a:pPr>
            <a:r>
              <a:rPr lang="fr-LU" dirty="0" smtClean="0">
                <a:solidFill>
                  <a:schemeClr val="tx1"/>
                </a:solidFill>
              </a:rPr>
              <a:t>(STOCKIX+, SAVIX+, CAISSIX+, PROJIX+)</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2"/>
            <a:ext cx="8891587" cy="4930675"/>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Articles</a:t>
            </a:r>
            <a:endParaRPr lang="fr-LU" sz="2000" dirty="0"/>
          </a:p>
          <a:p>
            <a:pPr marL="0" indent="0" eaLnBrk="1" fontAlgn="auto" hangingPunct="1">
              <a:spcAft>
                <a:spcPts val="0"/>
              </a:spcAft>
              <a:buFont typeface="Wingdings" pitchFamily="2" charset="2"/>
              <a:buChar char="ü"/>
              <a:defRPr/>
            </a:pPr>
            <a:r>
              <a:rPr lang="fr-LU" sz="2000" dirty="0" smtClean="0"/>
              <a:t>Nouvelles fonctionnalités d’analyse de l’activité commerciale et d’utilisation d’outils pour le contrôle (partie3). Comparaison Commandes et Factures</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2" name="Image 1"/>
          <p:cNvPicPr>
            <a:picLocks noChangeAspect="1"/>
          </p:cNvPicPr>
          <p:nvPr/>
        </p:nvPicPr>
        <p:blipFill>
          <a:blip r:embed="rId3"/>
          <a:stretch>
            <a:fillRect/>
          </a:stretch>
        </p:blipFill>
        <p:spPr>
          <a:xfrm>
            <a:off x="2375756" y="2276872"/>
            <a:ext cx="4392488" cy="3936921"/>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826220"/>
          </a:xfrm>
        </p:spPr>
        <p:txBody>
          <a:bodyPr rtlCol="0">
            <a:normAutofit lnSpcReduction="10000"/>
          </a:bodyPr>
          <a:lstStyle/>
          <a:p>
            <a:pPr marL="0" indent="0" algn="ctr" eaLnBrk="1" fontAlgn="auto" hangingPunct="1">
              <a:spcAft>
                <a:spcPts val="0"/>
              </a:spcAft>
              <a:buFont typeface="Arial" charset="0"/>
              <a:buNone/>
              <a:defRPr/>
            </a:pPr>
            <a:r>
              <a:rPr lang="fr-LU" sz="2800" b="1" dirty="0" smtClean="0">
                <a:solidFill>
                  <a:schemeClr val="accent6"/>
                </a:solidFill>
              </a:rPr>
              <a:t>La gestion des Articles</a:t>
            </a:r>
            <a:endParaRPr lang="fr-LU" sz="2000" dirty="0"/>
          </a:p>
          <a:p>
            <a:pPr marL="0" indent="0" eaLnBrk="1" fontAlgn="auto" hangingPunct="1">
              <a:spcAft>
                <a:spcPts val="0"/>
              </a:spcAft>
              <a:buFont typeface="Wingdings" pitchFamily="2" charset="2"/>
              <a:buChar char="ü"/>
              <a:defRPr/>
            </a:pPr>
            <a:r>
              <a:rPr lang="fr-LU" sz="2000" dirty="0" smtClean="0"/>
              <a:t>Nouvelles fonctionnalités d’analyse de statistiques Charges/Produits.</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2050" name="Picture 2"/>
          <p:cNvPicPr>
            <a:picLocks noChangeAspect="1" noChangeArrowheads="1"/>
          </p:cNvPicPr>
          <p:nvPr/>
        </p:nvPicPr>
        <p:blipFill>
          <a:blip r:embed="rId3" cstate="print"/>
          <a:srcRect/>
          <a:stretch>
            <a:fillRect/>
          </a:stretch>
        </p:blipFill>
        <p:spPr bwMode="auto">
          <a:xfrm>
            <a:off x="107504" y="1844824"/>
            <a:ext cx="4649514" cy="4008434"/>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4139952" y="2276872"/>
            <a:ext cx="4848225" cy="3790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3346450"/>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t>
            </a:r>
            <a:r>
              <a:rPr lang="fr-LU" sz="2800" b="1" dirty="0">
                <a:solidFill>
                  <a:schemeClr val="accent6"/>
                </a:solidFill>
              </a:rPr>
              <a:t>C</a:t>
            </a:r>
            <a:r>
              <a:rPr lang="fr-LU" sz="2800" b="1" dirty="0" smtClean="0">
                <a:solidFill>
                  <a:schemeClr val="accent6"/>
                </a:solidFill>
              </a:rPr>
              <a:t>lients</a:t>
            </a:r>
            <a:endParaRPr lang="fr-LU" sz="2000" dirty="0"/>
          </a:p>
          <a:p>
            <a:pPr marL="0" indent="0" eaLnBrk="1" fontAlgn="auto" hangingPunct="1">
              <a:spcAft>
                <a:spcPts val="0"/>
              </a:spcAft>
              <a:buFont typeface="Wingdings" pitchFamily="2" charset="2"/>
              <a:buChar char="ü"/>
              <a:defRPr/>
            </a:pPr>
            <a:r>
              <a:rPr lang="fr-LU" sz="2000" dirty="0" smtClean="0"/>
              <a:t> Nouvelle fonction dans la gestion de la fiche client en mode lecture seule sans verrouillage !! Ainsi, on peut être à plusieurs pour consulter une fiche client, mais ATTENTION, si on a modifié à 2, c’est toujours le 1</a:t>
            </a:r>
            <a:r>
              <a:rPr lang="fr-LU" sz="2000" baseline="30000" dirty="0" smtClean="0"/>
              <a:t>er </a:t>
            </a:r>
            <a:r>
              <a:rPr lang="fr-LU" sz="2000" dirty="0" smtClean="0"/>
              <a:t> qui GAGNE !!</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sp>
        <p:nvSpPr>
          <p:cNvPr id="7" name="Rectangle 6"/>
          <p:cNvSpPr/>
          <p:nvPr/>
        </p:nvSpPr>
        <p:spPr>
          <a:xfrm>
            <a:off x="251520" y="5085184"/>
            <a:ext cx="8640960" cy="369332"/>
          </a:xfrm>
          <a:prstGeom prst="rect">
            <a:avLst/>
          </a:prstGeom>
        </p:spPr>
        <p:txBody>
          <a:bodyPr wrap="square">
            <a:spAutoFit/>
          </a:bodyPr>
          <a:lstStyle/>
          <a:p>
            <a:pPr marL="0" indent="0" eaLnBrk="1" fontAlgn="auto" hangingPunct="1">
              <a:spcAft>
                <a:spcPts val="0"/>
              </a:spcAft>
              <a:buFont typeface="Wingdings" pitchFamily="2" charset="2"/>
              <a:buChar char="ü"/>
              <a:defRPr/>
            </a:pPr>
            <a:r>
              <a:rPr lang="fr-LU" dirty="0" smtClean="0"/>
              <a:t>Création d’un document commercial au départ d’un chantier</a:t>
            </a:r>
          </a:p>
        </p:txBody>
      </p:sp>
      <p:sp>
        <p:nvSpPr>
          <p:cNvPr id="8" name="Rectangle 7"/>
          <p:cNvSpPr/>
          <p:nvPr/>
        </p:nvSpPr>
        <p:spPr>
          <a:xfrm>
            <a:off x="251520" y="5445224"/>
            <a:ext cx="8712968" cy="646331"/>
          </a:xfrm>
          <a:prstGeom prst="rect">
            <a:avLst/>
          </a:prstGeom>
        </p:spPr>
        <p:txBody>
          <a:bodyPr wrap="square">
            <a:spAutoFit/>
          </a:bodyPr>
          <a:lstStyle/>
          <a:p>
            <a:pPr marL="0" indent="0" eaLnBrk="1" fontAlgn="auto" hangingPunct="1">
              <a:spcAft>
                <a:spcPts val="0"/>
              </a:spcAft>
              <a:buFont typeface="Wingdings" pitchFamily="2" charset="2"/>
              <a:buChar char="ü"/>
              <a:defRPr/>
            </a:pPr>
            <a:r>
              <a:rPr lang="fr-LU" dirty="0" smtClean="0"/>
              <a:t>Possibilité de reprendre des articles d’un TICKET de CAISSE dans un document commercial</a:t>
            </a:r>
          </a:p>
        </p:txBody>
      </p:sp>
      <p:pic>
        <p:nvPicPr>
          <p:cNvPr id="1026" name="Picture 2"/>
          <p:cNvPicPr>
            <a:picLocks noChangeAspect="1" noChangeArrowheads="1"/>
          </p:cNvPicPr>
          <p:nvPr/>
        </p:nvPicPr>
        <p:blipFill>
          <a:blip r:embed="rId3" cstate="print"/>
          <a:srcRect/>
          <a:stretch>
            <a:fillRect/>
          </a:stretch>
        </p:blipFill>
        <p:spPr bwMode="auto">
          <a:xfrm>
            <a:off x="2627784" y="3140968"/>
            <a:ext cx="3857625" cy="152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3346450"/>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t>
            </a:r>
            <a:r>
              <a:rPr lang="fr-LU" sz="2800" b="1" dirty="0">
                <a:solidFill>
                  <a:schemeClr val="accent6"/>
                </a:solidFill>
              </a:rPr>
              <a:t>C</a:t>
            </a:r>
            <a:r>
              <a:rPr lang="fr-LU" sz="2800" b="1" dirty="0" smtClean="0">
                <a:solidFill>
                  <a:schemeClr val="accent6"/>
                </a:solidFill>
              </a:rPr>
              <a:t>lients</a:t>
            </a:r>
            <a:endParaRPr lang="fr-LU" sz="2000" dirty="0"/>
          </a:p>
          <a:p>
            <a:pPr marL="0" indent="0" eaLnBrk="1" fontAlgn="auto" hangingPunct="1">
              <a:spcAft>
                <a:spcPts val="0"/>
              </a:spcAft>
              <a:buFont typeface="Wingdings" pitchFamily="2" charset="2"/>
              <a:buChar char="ü"/>
              <a:defRPr/>
            </a:pPr>
            <a:r>
              <a:rPr lang="fr-LU" sz="2000" dirty="0" smtClean="0"/>
              <a:t>Nouvelle fonction EED (Envoi Electronique de Documents)</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2" name="Image 1"/>
          <p:cNvPicPr>
            <a:picLocks noChangeAspect="1"/>
          </p:cNvPicPr>
          <p:nvPr/>
        </p:nvPicPr>
        <p:blipFill>
          <a:blip r:embed="rId3"/>
          <a:stretch>
            <a:fillRect/>
          </a:stretch>
        </p:blipFill>
        <p:spPr>
          <a:xfrm>
            <a:off x="457200" y="1988840"/>
            <a:ext cx="8064896" cy="4174146"/>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1186259"/>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Clients</a:t>
            </a:r>
            <a:endParaRPr lang="fr-LU" sz="2000" dirty="0"/>
          </a:p>
          <a:p>
            <a:pPr marL="0" indent="0" eaLnBrk="1" fontAlgn="auto" hangingPunct="1">
              <a:spcAft>
                <a:spcPts val="0"/>
              </a:spcAft>
              <a:buFont typeface="Wingdings" pitchFamily="2" charset="2"/>
              <a:buChar char="ü"/>
              <a:defRPr/>
            </a:pPr>
            <a:r>
              <a:rPr lang="fr-LU" sz="2000" dirty="0" smtClean="0"/>
              <a:t>Envoi Electronique de Documents .</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1026" name="Picture 2"/>
          <p:cNvPicPr>
            <a:picLocks noChangeAspect="1" noChangeArrowheads="1"/>
          </p:cNvPicPr>
          <p:nvPr/>
        </p:nvPicPr>
        <p:blipFill>
          <a:blip r:embed="rId3" cstate="print"/>
          <a:srcRect/>
          <a:stretch>
            <a:fillRect/>
          </a:stretch>
        </p:blipFill>
        <p:spPr bwMode="auto">
          <a:xfrm>
            <a:off x="179512" y="2132856"/>
            <a:ext cx="5092221" cy="3096344"/>
          </a:xfrm>
          <a:prstGeom prst="rect">
            <a:avLst/>
          </a:prstGeom>
          <a:noFill/>
          <a:ln w="9525">
            <a:noFill/>
            <a:miter lim="800000"/>
            <a:headEnd/>
            <a:tailEnd/>
          </a:ln>
        </p:spPr>
      </p:pic>
      <p:pic>
        <p:nvPicPr>
          <p:cNvPr id="6" name="Picture 2"/>
          <p:cNvPicPr>
            <a:picLocks noChangeAspect="1" noChangeArrowheads="1"/>
          </p:cNvPicPr>
          <p:nvPr/>
        </p:nvPicPr>
        <p:blipFill>
          <a:blip r:embed="rId4" cstate="print"/>
          <a:srcRect/>
          <a:stretch>
            <a:fillRect/>
          </a:stretch>
        </p:blipFill>
        <p:spPr bwMode="auto">
          <a:xfrm>
            <a:off x="3218259" y="2852936"/>
            <a:ext cx="5925741" cy="3308789"/>
          </a:xfrm>
          <a:prstGeom prst="rect">
            <a:avLst/>
          </a:prstGeom>
          <a:noFill/>
          <a:ln w="9525">
            <a:noFill/>
            <a:miter lim="800000"/>
            <a:headEnd/>
            <a:tailEnd/>
          </a:ln>
        </p:spPr>
      </p:pic>
      <p:pic>
        <p:nvPicPr>
          <p:cNvPr id="7" name="Image 6"/>
          <p:cNvPicPr/>
          <p:nvPr/>
        </p:nvPicPr>
        <p:blipFill>
          <a:blip r:embed="rId5" cstate="print"/>
          <a:srcRect/>
          <a:stretch>
            <a:fillRect/>
          </a:stretch>
        </p:blipFill>
        <p:spPr bwMode="auto">
          <a:xfrm>
            <a:off x="323528" y="5085184"/>
            <a:ext cx="4896544" cy="15841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1186259"/>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Clients</a:t>
            </a:r>
            <a:endParaRPr lang="fr-LU" sz="2000" dirty="0"/>
          </a:p>
          <a:p>
            <a:pPr marL="0" indent="0" eaLnBrk="1" fontAlgn="auto" hangingPunct="1">
              <a:spcAft>
                <a:spcPts val="0"/>
              </a:spcAft>
              <a:buFont typeface="Wingdings" pitchFamily="2" charset="2"/>
              <a:buChar char="ü"/>
              <a:defRPr/>
            </a:pPr>
            <a:r>
              <a:rPr lang="fr-LU" sz="2000" dirty="0" smtClean="0"/>
              <a:t>Impression des documents , préparation Archivage Certifié</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2" name="Image 2" descr="image001"/>
          <p:cNvPicPr>
            <a:picLocks noChangeAspect="1" noChangeArrowheads="1"/>
          </p:cNvPicPr>
          <p:nvPr/>
        </p:nvPicPr>
        <p:blipFill>
          <a:blip r:embed="rId3" cstate="print"/>
          <a:srcRect/>
          <a:stretch>
            <a:fillRect/>
          </a:stretch>
        </p:blipFill>
        <p:spPr bwMode="auto">
          <a:xfrm>
            <a:off x="179512" y="2204864"/>
            <a:ext cx="4176464" cy="3290743"/>
          </a:xfrm>
          <a:prstGeom prst="rect">
            <a:avLst/>
          </a:prstGeom>
          <a:noFill/>
          <a:ln w="9525">
            <a:noFill/>
            <a:miter lim="800000"/>
            <a:headEnd/>
            <a:tailEnd/>
          </a:ln>
        </p:spPr>
      </p:pic>
      <p:pic>
        <p:nvPicPr>
          <p:cNvPr id="3" name="Picture 3"/>
          <p:cNvPicPr>
            <a:picLocks noChangeAspect="1" noChangeArrowheads="1"/>
          </p:cNvPicPr>
          <p:nvPr/>
        </p:nvPicPr>
        <p:blipFill>
          <a:blip r:embed="rId4" cstate="print"/>
          <a:srcRect/>
          <a:stretch>
            <a:fillRect/>
          </a:stretch>
        </p:blipFill>
        <p:spPr bwMode="auto">
          <a:xfrm>
            <a:off x="3563888" y="2708920"/>
            <a:ext cx="5429250" cy="3286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Image 3" descr="powerpoint-integrix.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12293" name="Espace réservé du contenu 2"/>
          <p:cNvSpPr>
            <a:spLocks noGrp="1"/>
          </p:cNvSpPr>
          <p:nvPr>
            <p:ph idx="1"/>
          </p:nvPr>
        </p:nvSpPr>
        <p:spPr>
          <a:xfrm>
            <a:off x="258763" y="1196975"/>
            <a:ext cx="8664575" cy="4897438"/>
          </a:xfrm>
        </p:spPr>
        <p:txBody>
          <a:bodyPr/>
          <a:lstStyle/>
          <a:p>
            <a:pPr marL="0" indent="0" eaLnBrk="1" hangingPunct="1">
              <a:buNone/>
              <a:defRPr/>
            </a:pPr>
            <a:r>
              <a:rPr lang="fr-LU" sz="2400" b="1" dirty="0" smtClean="0"/>
              <a:t>Dans STOCKIX :</a:t>
            </a:r>
          </a:p>
          <a:p>
            <a:pPr marL="0" indent="0" eaLnBrk="1" hangingPunct="1">
              <a:buNone/>
              <a:defRPr/>
            </a:pPr>
            <a:endParaRPr lang="fr-LU" sz="2400" b="1" dirty="0" smtClean="0"/>
          </a:p>
          <a:p>
            <a:pPr marL="0" indent="0" eaLnBrk="1" hangingPunct="1">
              <a:buNone/>
              <a:defRPr/>
            </a:pPr>
            <a:r>
              <a:rPr lang="fr-LU" sz="1800" b="1" dirty="0" smtClean="0"/>
              <a:t> 	</a:t>
            </a:r>
            <a:r>
              <a:rPr lang="fr-LU" sz="2200" b="1" dirty="0" smtClean="0"/>
              <a:t>J’ai </a:t>
            </a:r>
            <a:r>
              <a:rPr lang="fr-LU" sz="2200" b="1" dirty="0" err="1" smtClean="0"/>
              <a:t>regénéré</a:t>
            </a:r>
            <a:r>
              <a:rPr lang="fr-LU" sz="2200" b="1" dirty="0" smtClean="0"/>
              <a:t> mes documents en PDF, et maintenant je désire faire la GED-IN complète afin de me débarrasser des classeurs des factures clients !!!</a:t>
            </a:r>
            <a:endParaRPr lang="fr-LU" sz="600" b="1" dirty="0">
              <a:solidFill>
                <a:schemeClr val="accent6"/>
              </a:solidFill>
            </a:endParaRPr>
          </a:p>
          <a:p>
            <a:pPr marL="0" indent="0" eaLnBrk="1" hangingPunct="1">
              <a:buFont typeface="Arial" charset="0"/>
              <a:buNone/>
              <a:defRPr/>
            </a:pPr>
            <a:r>
              <a:rPr lang="fr-LU" sz="1800" dirty="0" smtClean="0"/>
              <a:t>Il est maintenant possible d’utiliser l’outil global </a:t>
            </a:r>
            <a:r>
              <a:rPr lang="fr-LU" sz="1800" b="1" dirty="0" smtClean="0"/>
              <a:t>GED-IN CERTIF, </a:t>
            </a:r>
            <a:r>
              <a:rPr lang="fr-LU" sz="1800" dirty="0" smtClean="0"/>
              <a:t>qui permettra la liaison d’un archivage de tous vos documents vers le processus d’archivage certifié au travers d’Infodata vers Learch.</a:t>
            </a:r>
          </a:p>
          <a:p>
            <a:pPr marL="0" indent="0" eaLnBrk="1" hangingPunct="1">
              <a:buFont typeface="Arial" charset="0"/>
              <a:buNone/>
              <a:defRPr/>
            </a:pPr>
            <a:endParaRPr lang="fr-LU" sz="1800" dirty="0" smtClean="0"/>
          </a:p>
          <a:p>
            <a:pPr marL="0" indent="0" eaLnBrk="1" hangingPunct="1">
              <a:buFont typeface="Arial" charset="0"/>
              <a:buNone/>
              <a:defRPr/>
            </a:pPr>
            <a:endParaRPr lang="fr-LU" sz="1800" dirty="0" smtClean="0"/>
          </a:p>
          <a:p>
            <a:pPr marL="0" indent="0" eaLnBrk="1" hangingPunct="1">
              <a:buFont typeface="Arial" charset="0"/>
              <a:buNone/>
              <a:defRPr/>
            </a:pPr>
            <a:endParaRPr lang="fr-LU" sz="1800" dirty="0" smtClean="0"/>
          </a:p>
        </p:txBody>
      </p:sp>
      <p:pic>
        <p:nvPicPr>
          <p:cNvPr id="65541"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554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65936"/>
          <a:stretch/>
        </p:blipFill>
        <p:spPr bwMode="auto">
          <a:xfrm>
            <a:off x="457548" y="4058371"/>
            <a:ext cx="3240360" cy="75184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Image 1"/>
          <p:cNvPicPr>
            <a:picLocks noChangeAspect="1"/>
          </p:cNvPicPr>
          <p:nvPr/>
        </p:nvPicPr>
        <p:blipFill>
          <a:blip r:embed="rId6"/>
          <a:stretch>
            <a:fillRect/>
          </a:stretch>
        </p:blipFill>
        <p:spPr>
          <a:xfrm>
            <a:off x="4591050" y="3975807"/>
            <a:ext cx="3743877" cy="2083387"/>
          </a:xfrm>
          <a:prstGeom prst="rect">
            <a:avLst/>
          </a:prstGeom>
        </p:spPr>
      </p:pic>
    </p:spTree>
    <p:extLst>
      <p:ext uri="{BB962C8B-B14F-4D97-AF65-F5344CB8AC3E}">
        <p14:creationId xmlns:p14="http://schemas.microsoft.com/office/powerpoint/2010/main" val="19342388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3346450"/>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Clients</a:t>
            </a:r>
            <a:endParaRPr lang="fr-LU" sz="2000" dirty="0"/>
          </a:p>
          <a:p>
            <a:pPr marL="0" indent="0" eaLnBrk="1" fontAlgn="auto" hangingPunct="1">
              <a:spcAft>
                <a:spcPts val="0"/>
              </a:spcAft>
              <a:buFont typeface="Wingdings" pitchFamily="2" charset="2"/>
              <a:buChar char="ü"/>
              <a:defRPr/>
            </a:pPr>
            <a:r>
              <a:rPr lang="fr-LU" sz="2000" dirty="0" smtClean="0"/>
              <a:t>Gestion de la notion de VARIANTE dans un devis de type NEGOCE avec l’utilisation de la remise « 100. »</a:t>
            </a:r>
          </a:p>
          <a:p>
            <a:pPr marL="0" indent="0" eaLnBrk="1" fontAlgn="auto" hangingPunct="1">
              <a:spcAft>
                <a:spcPts val="0"/>
              </a:spcAft>
              <a:buFont typeface="Wingdings" pitchFamily="2" charset="2"/>
              <a:buChar char="ü"/>
              <a:defRPr/>
            </a:pPr>
            <a:endParaRPr lang="fr-LU" sz="2000" dirty="0" smtClean="0"/>
          </a:p>
        </p:txBody>
      </p:sp>
      <p:pic>
        <p:nvPicPr>
          <p:cNvPr id="6" name="Picture 5"/>
          <p:cNvPicPr>
            <a:picLocks noChangeAspect="1" noChangeArrowheads="1"/>
          </p:cNvPicPr>
          <p:nvPr/>
        </p:nvPicPr>
        <p:blipFill>
          <a:blip r:embed="rId3" cstate="print"/>
          <a:srcRect/>
          <a:stretch>
            <a:fillRect/>
          </a:stretch>
        </p:blipFill>
        <p:spPr bwMode="auto">
          <a:xfrm>
            <a:off x="179512" y="2276872"/>
            <a:ext cx="5832648" cy="28083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8" name="Picture 2"/>
          <p:cNvPicPr>
            <a:picLocks noChangeAspect="1" noChangeArrowheads="1"/>
          </p:cNvPicPr>
          <p:nvPr/>
        </p:nvPicPr>
        <p:blipFill>
          <a:blip r:embed="rId4" cstate="print"/>
          <a:srcRect/>
          <a:stretch>
            <a:fillRect/>
          </a:stretch>
        </p:blipFill>
        <p:spPr bwMode="auto">
          <a:xfrm>
            <a:off x="1259632" y="5229200"/>
            <a:ext cx="5508104" cy="14586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3058467"/>
          </a:xfrm>
        </p:spPr>
        <p:txBody>
          <a:bodyPr rtlCol="0">
            <a:normAutofit fontScale="85000" lnSpcReduction="20000"/>
          </a:bodyPr>
          <a:lstStyle/>
          <a:p>
            <a:pPr marL="0" indent="0" algn="ctr" eaLnBrk="1" fontAlgn="auto" hangingPunct="1">
              <a:spcAft>
                <a:spcPts val="0"/>
              </a:spcAft>
              <a:buFont typeface="Arial" charset="0"/>
              <a:buNone/>
              <a:defRPr/>
            </a:pPr>
            <a:r>
              <a:rPr lang="fr-LU" sz="3300" b="1" dirty="0" smtClean="0">
                <a:solidFill>
                  <a:schemeClr val="accent6"/>
                </a:solidFill>
              </a:rPr>
              <a:t>La gestion des Fournisseurs</a:t>
            </a:r>
          </a:p>
          <a:p>
            <a:pPr marL="0" indent="0" algn="ctr" eaLnBrk="1" fontAlgn="auto" hangingPunct="1">
              <a:spcAft>
                <a:spcPts val="0"/>
              </a:spcAft>
              <a:buFont typeface="Arial" charset="0"/>
              <a:buNone/>
              <a:defRPr/>
            </a:pPr>
            <a:r>
              <a:rPr lang="fr-LU" sz="2000" dirty="0" smtClean="0"/>
              <a:t> Nouvelle fonction dans la gestion de la fiche fournisseur en mode lecture seule sans verrouillage !! Ainsi on peut être à plusieurs pour consulter une fiche fournisseur, mais ATTENTION, si on a modifié à 2, c’est toujours  le 1</a:t>
            </a:r>
            <a:r>
              <a:rPr lang="fr-LU" sz="2000" baseline="30000" dirty="0" smtClean="0"/>
              <a:t>er </a:t>
            </a:r>
            <a:r>
              <a:rPr lang="fr-LU" sz="2000" dirty="0" smtClean="0"/>
              <a:t> qui GAGNE !!</a:t>
            </a:r>
          </a:p>
          <a:p>
            <a:pPr marL="0" indent="0" eaLnBrk="1" fontAlgn="auto" hangingPunct="1">
              <a:spcAft>
                <a:spcPts val="0"/>
              </a:spcAft>
              <a:buFont typeface="Wingdings" pitchFamily="2" charset="2"/>
              <a:buChar char="ü"/>
              <a:defRPr/>
            </a:pPr>
            <a:endParaRPr lang="fr-LU" sz="2000" dirty="0" smtClean="0"/>
          </a:p>
          <a:p>
            <a:pPr marL="0" indent="0" eaLnBrk="1" fontAlgn="auto" hangingPunct="1">
              <a:spcAft>
                <a:spcPts val="0"/>
              </a:spcAft>
              <a:buFont typeface="Wingdings" pitchFamily="2" charset="2"/>
              <a:buChar char="ü"/>
              <a:defRPr/>
            </a:pPr>
            <a:endParaRPr lang="fr-LU" sz="2000" dirty="0" smtClean="0"/>
          </a:p>
          <a:p>
            <a:pPr marL="0" indent="0" eaLnBrk="1" fontAlgn="auto" hangingPunct="1">
              <a:spcAft>
                <a:spcPts val="0"/>
              </a:spcAft>
              <a:buFont typeface="Wingdings" pitchFamily="2" charset="2"/>
              <a:buChar char="ü"/>
              <a:defRPr/>
            </a:pPr>
            <a:endParaRPr lang="fr-LU" sz="2000" dirty="0" smtClean="0"/>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a:p>
            <a:pPr marL="0" indent="0" eaLnBrk="1" fontAlgn="auto" hangingPunct="1">
              <a:spcAft>
                <a:spcPts val="0"/>
              </a:spcAft>
              <a:buFont typeface="Wingdings" pitchFamily="2" charset="2"/>
              <a:buChar char="ü"/>
              <a:defRPr/>
            </a:pPr>
            <a:r>
              <a:rPr lang="fr-LU" sz="2000" dirty="0" smtClean="0"/>
              <a:t> Ajout d’un paramétrage dans la société afin de pouvoir activer la fonction EED (Envoi Electronique de Documents)</a:t>
            </a:r>
          </a:p>
          <a:p>
            <a:pPr marL="0" indent="0" eaLnBrk="1" fontAlgn="auto" hangingPunct="1">
              <a:spcAft>
                <a:spcPts val="0"/>
              </a:spcAft>
              <a:buNone/>
              <a:defRPr/>
            </a:pPr>
            <a:endParaRPr lang="fr-LU" sz="2000" dirty="0" smtClean="0"/>
          </a:p>
        </p:txBody>
      </p:sp>
      <p:pic>
        <p:nvPicPr>
          <p:cNvPr id="8194" name="Picture 2"/>
          <p:cNvPicPr>
            <a:picLocks noChangeAspect="1" noChangeArrowheads="1"/>
          </p:cNvPicPr>
          <p:nvPr/>
        </p:nvPicPr>
        <p:blipFill>
          <a:blip r:embed="rId3" cstate="print"/>
          <a:srcRect/>
          <a:stretch>
            <a:fillRect/>
          </a:stretch>
        </p:blipFill>
        <p:spPr bwMode="auto">
          <a:xfrm>
            <a:off x="1043608" y="3933056"/>
            <a:ext cx="6838950" cy="2276475"/>
          </a:xfrm>
          <a:prstGeom prst="rect">
            <a:avLst/>
          </a:prstGeom>
          <a:noFill/>
          <a:ln w="9525">
            <a:noFill/>
            <a:miter lim="800000"/>
            <a:headEnd/>
            <a:tailEnd/>
          </a:ln>
        </p:spPr>
      </p:pic>
      <p:pic>
        <p:nvPicPr>
          <p:cNvPr id="8" name="Picture 2"/>
          <p:cNvPicPr>
            <a:picLocks noChangeAspect="1" noChangeArrowheads="1"/>
          </p:cNvPicPr>
          <p:nvPr/>
        </p:nvPicPr>
        <p:blipFill>
          <a:blip r:embed="rId4" cstate="print"/>
          <a:srcRect/>
          <a:stretch>
            <a:fillRect/>
          </a:stretch>
        </p:blipFill>
        <p:spPr bwMode="auto">
          <a:xfrm>
            <a:off x="4583911" y="1950489"/>
            <a:ext cx="3584931" cy="141626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3346450"/>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Fournisseurs</a:t>
            </a:r>
            <a:endParaRPr lang="fr-LU" sz="2000" dirty="0"/>
          </a:p>
          <a:p>
            <a:pPr marL="0" indent="0" eaLnBrk="1" fontAlgn="auto" hangingPunct="1">
              <a:spcAft>
                <a:spcPts val="0"/>
              </a:spcAft>
              <a:buFont typeface="Wingdings" pitchFamily="2" charset="2"/>
              <a:buChar char="ü"/>
              <a:defRPr/>
            </a:pPr>
            <a:r>
              <a:rPr lang="fr-LU" sz="2000" dirty="0" smtClean="0"/>
              <a:t>Ajout d’une nouvelle fonctionnalité au niveau de la validation d’une commande fournisseur « Enregistrement + Impression + Fax »</a:t>
            </a:r>
          </a:p>
          <a:p>
            <a:pPr marL="0" indent="0" eaLnBrk="1" fontAlgn="auto" hangingPunct="1">
              <a:spcAft>
                <a:spcPts val="0"/>
              </a:spcAft>
              <a:buFont typeface="Wingdings" pitchFamily="2" charset="2"/>
              <a:buChar char="ü"/>
              <a:defRPr/>
            </a:pPr>
            <a:r>
              <a:rPr lang="fr-LU" sz="2000" dirty="0" smtClean="0"/>
              <a:t>Ajout de la notion de traçabilité dans le processus de saisie des prix suite à des demandes d’offres chez des fournisseurs.</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6" name="Picture 15"/>
          <p:cNvPicPr>
            <a:picLocks noChangeAspect="1" noChangeArrowheads="1"/>
          </p:cNvPicPr>
          <p:nvPr/>
        </p:nvPicPr>
        <p:blipFill>
          <a:blip r:embed="rId3" cstate="print"/>
          <a:srcRect/>
          <a:stretch>
            <a:fillRect/>
          </a:stretch>
        </p:blipFill>
        <p:spPr bwMode="auto">
          <a:xfrm>
            <a:off x="1907704" y="3140968"/>
            <a:ext cx="5328592" cy="305310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Ellipse 6"/>
          <p:cNvSpPr/>
          <p:nvPr/>
        </p:nvSpPr>
        <p:spPr>
          <a:xfrm>
            <a:off x="1835696" y="5445224"/>
            <a:ext cx="5544616" cy="43204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LU"/>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Users\vd.INFODATA\Desktop\presA3-20-11-13-09442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213" y="989013"/>
            <a:ext cx="7343775" cy="519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à coins arrondis 7"/>
          <p:cNvSpPr/>
          <p:nvPr/>
        </p:nvSpPr>
        <p:spPr>
          <a:xfrm>
            <a:off x="3203848" y="1268760"/>
            <a:ext cx="2089150" cy="86518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r-FR" dirty="0">
                <a:solidFill>
                  <a:prstClr val="white"/>
                </a:solidFill>
              </a:rPr>
              <a:t> </a:t>
            </a:r>
          </a:p>
        </p:txBody>
      </p:sp>
      <p:sp>
        <p:nvSpPr>
          <p:cNvPr id="9" name="Rectangle à coins arrondis 8"/>
          <p:cNvSpPr/>
          <p:nvPr/>
        </p:nvSpPr>
        <p:spPr>
          <a:xfrm>
            <a:off x="5724128" y="3152775"/>
            <a:ext cx="2089150" cy="86518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r-FR" dirty="0">
                <a:solidFill>
                  <a:prstClr val="white"/>
                </a:solidFill>
              </a:rPr>
              <a:t> </a:t>
            </a:r>
          </a:p>
        </p:txBody>
      </p:sp>
      <p:sp>
        <p:nvSpPr>
          <p:cNvPr id="10" name="Rectangle à coins arrondis 9"/>
          <p:cNvSpPr/>
          <p:nvPr/>
        </p:nvSpPr>
        <p:spPr>
          <a:xfrm>
            <a:off x="971600" y="4221088"/>
            <a:ext cx="2089150" cy="86518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r-FR" dirty="0">
                <a:solidFill>
                  <a:prstClr val="white"/>
                </a:solidFill>
              </a:rPr>
              <a:t>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3346450"/>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t>
            </a:r>
            <a:r>
              <a:rPr lang="fr-LU" sz="2800" b="1" dirty="0" err="1" smtClean="0">
                <a:solidFill>
                  <a:schemeClr val="accent6"/>
                </a:solidFill>
              </a:rPr>
              <a:t>SAVs</a:t>
            </a:r>
            <a:r>
              <a:rPr lang="fr-LU" sz="2800" b="1" dirty="0" smtClean="0">
                <a:solidFill>
                  <a:schemeClr val="accent6"/>
                </a:solidFill>
              </a:rPr>
              <a:t>/Tâches</a:t>
            </a:r>
            <a:endParaRPr lang="fr-LU" sz="2000" dirty="0"/>
          </a:p>
          <a:p>
            <a:pPr marL="0" indent="0" eaLnBrk="1" fontAlgn="auto" hangingPunct="1">
              <a:spcAft>
                <a:spcPts val="0"/>
              </a:spcAft>
              <a:buFont typeface="Wingdings" pitchFamily="2" charset="2"/>
              <a:buChar char="ü"/>
              <a:defRPr/>
            </a:pPr>
            <a:r>
              <a:rPr lang="fr-LU" sz="2000" dirty="0" smtClean="0"/>
              <a:t> Pour rappel, il est possible de mettre en place l’utilisation d’alertes sous forme de tâches suivant des règles spécifiques à votre entreprise, et de les envoyer chaque jour par mail aux personnes concernées.</a:t>
            </a:r>
          </a:p>
          <a:p>
            <a:pPr marL="0" indent="0" eaLnBrk="1" fontAlgn="auto" hangingPunct="1">
              <a:spcAft>
                <a:spcPts val="0"/>
              </a:spcAft>
              <a:buNone/>
              <a:defRPr/>
            </a:pPr>
            <a:endParaRPr lang="fr-LU" sz="2000" dirty="0" smtClean="0"/>
          </a:p>
        </p:txBody>
      </p:sp>
      <p:pic>
        <p:nvPicPr>
          <p:cNvPr id="5" name="Picture 10"/>
          <p:cNvPicPr>
            <a:picLocks noChangeAspect="1" noChangeArrowheads="1"/>
          </p:cNvPicPr>
          <p:nvPr/>
        </p:nvPicPr>
        <p:blipFill>
          <a:blip r:embed="rId3" cstate="print"/>
          <a:srcRect/>
          <a:stretch>
            <a:fillRect/>
          </a:stretch>
        </p:blipFill>
        <p:spPr bwMode="auto">
          <a:xfrm>
            <a:off x="611560" y="2708920"/>
            <a:ext cx="6328489" cy="324036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1186259"/>
          </a:xfrm>
        </p:spPr>
        <p:txBody>
          <a:bodyPr rtlCol="0">
            <a:normAutofit lnSpcReduction="10000"/>
          </a:bodyPr>
          <a:lstStyle/>
          <a:p>
            <a:pPr marL="0" indent="0" algn="ctr" eaLnBrk="1" fontAlgn="auto" hangingPunct="1">
              <a:spcAft>
                <a:spcPts val="0"/>
              </a:spcAft>
              <a:buFont typeface="Arial" charset="0"/>
              <a:buNone/>
              <a:defRPr/>
            </a:pPr>
            <a:r>
              <a:rPr lang="fr-LU" sz="2800" b="1" dirty="0" smtClean="0">
                <a:solidFill>
                  <a:schemeClr val="accent6"/>
                </a:solidFill>
              </a:rPr>
              <a:t>La gestion des Clients</a:t>
            </a:r>
            <a:endParaRPr lang="fr-LU" sz="2000" dirty="0"/>
          </a:p>
          <a:p>
            <a:pPr marL="0" indent="0" eaLnBrk="1" fontAlgn="auto" hangingPunct="1">
              <a:spcAft>
                <a:spcPts val="0"/>
              </a:spcAft>
              <a:buFont typeface="Wingdings" pitchFamily="2" charset="2"/>
              <a:buChar char="ü"/>
              <a:defRPr/>
            </a:pPr>
            <a:r>
              <a:rPr lang="fr-LU" sz="2000" dirty="0" smtClean="0"/>
              <a:t>Tableau de bord commercial quotidien:  alerte via mail sur le chiffre d’affaires obtenu chaque jour.</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6146" name="Picture 2"/>
          <p:cNvPicPr>
            <a:picLocks noChangeAspect="1" noChangeArrowheads="1"/>
          </p:cNvPicPr>
          <p:nvPr/>
        </p:nvPicPr>
        <p:blipFill>
          <a:blip r:embed="rId3" cstate="print"/>
          <a:srcRect/>
          <a:stretch>
            <a:fillRect/>
          </a:stretch>
        </p:blipFill>
        <p:spPr bwMode="auto">
          <a:xfrm>
            <a:off x="179512" y="2132856"/>
            <a:ext cx="8751742" cy="3600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3346450"/>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t>
            </a:r>
            <a:r>
              <a:rPr lang="fr-LU" sz="2800" b="1" dirty="0" err="1" smtClean="0">
                <a:solidFill>
                  <a:schemeClr val="accent6"/>
                </a:solidFill>
              </a:rPr>
              <a:t>SAVs</a:t>
            </a:r>
            <a:r>
              <a:rPr lang="fr-LU" sz="2800" b="1" dirty="0" smtClean="0">
                <a:solidFill>
                  <a:schemeClr val="accent6"/>
                </a:solidFill>
              </a:rPr>
              <a:t>/Tâches</a:t>
            </a:r>
            <a:endParaRPr lang="fr-LU" sz="2000" dirty="0"/>
          </a:p>
          <a:p>
            <a:pPr marL="0" indent="0" eaLnBrk="1" fontAlgn="auto" hangingPunct="1">
              <a:spcAft>
                <a:spcPts val="0"/>
              </a:spcAft>
              <a:buFont typeface="Wingdings" pitchFamily="2" charset="2"/>
              <a:buChar char="ü"/>
              <a:defRPr/>
            </a:pPr>
            <a:r>
              <a:rPr lang="fr-LU" sz="2000" dirty="0" smtClean="0"/>
              <a:t>L’envoi systématique de mails avec les tâches dont l’échéance est dépassée</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1026" name="Picture 2"/>
          <p:cNvPicPr>
            <a:picLocks noChangeAspect="1" noChangeArrowheads="1"/>
          </p:cNvPicPr>
          <p:nvPr/>
        </p:nvPicPr>
        <p:blipFill>
          <a:blip r:embed="rId3" cstate="print"/>
          <a:srcRect/>
          <a:stretch>
            <a:fillRect/>
          </a:stretch>
        </p:blipFill>
        <p:spPr bwMode="auto">
          <a:xfrm>
            <a:off x="685800" y="2204864"/>
            <a:ext cx="8458200" cy="2914650"/>
          </a:xfrm>
          <a:prstGeom prst="rect">
            <a:avLst/>
          </a:prstGeom>
          <a:noFill/>
          <a:ln w="9525">
            <a:noFill/>
            <a:miter lim="800000"/>
            <a:headEnd/>
            <a:tailEnd/>
          </a:ln>
        </p:spPr>
      </p:pic>
      <p:sp>
        <p:nvSpPr>
          <p:cNvPr id="6" name="Rectangle 5"/>
          <p:cNvSpPr/>
          <p:nvPr/>
        </p:nvSpPr>
        <p:spPr>
          <a:xfrm>
            <a:off x="251520" y="5805264"/>
            <a:ext cx="5638414" cy="369332"/>
          </a:xfrm>
          <a:prstGeom prst="rect">
            <a:avLst/>
          </a:prstGeom>
        </p:spPr>
        <p:txBody>
          <a:bodyPr wrap="square">
            <a:spAutoFit/>
          </a:bodyPr>
          <a:lstStyle/>
          <a:p>
            <a:pPr marL="0" indent="0" eaLnBrk="1" fontAlgn="auto" hangingPunct="1">
              <a:spcAft>
                <a:spcPts val="0"/>
              </a:spcAft>
              <a:buFont typeface="Wingdings" pitchFamily="2" charset="2"/>
              <a:buChar char="ü"/>
              <a:defRPr/>
            </a:pPr>
            <a:r>
              <a:rPr lang="fr-LU" dirty="0" smtClean="0"/>
              <a:t>Autre exemple : le suivi du devis commercial</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3346450"/>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t>
            </a:r>
            <a:r>
              <a:rPr lang="fr-LU" sz="2800" b="1" dirty="0" err="1" smtClean="0">
                <a:solidFill>
                  <a:schemeClr val="accent6"/>
                </a:solidFill>
              </a:rPr>
              <a:t>SAVs</a:t>
            </a:r>
            <a:r>
              <a:rPr lang="fr-LU" sz="2800" b="1" dirty="0" smtClean="0">
                <a:solidFill>
                  <a:schemeClr val="accent6"/>
                </a:solidFill>
              </a:rPr>
              <a:t>/Tâches</a:t>
            </a:r>
            <a:endParaRPr lang="fr-LU" sz="2000" dirty="0"/>
          </a:p>
          <a:p>
            <a:pPr marL="0" indent="0" eaLnBrk="1" fontAlgn="auto" hangingPunct="1">
              <a:spcAft>
                <a:spcPts val="0"/>
              </a:spcAft>
              <a:buFont typeface="Wingdings" pitchFamily="2" charset="2"/>
              <a:buChar char="ü"/>
              <a:defRPr/>
            </a:pPr>
            <a:r>
              <a:rPr lang="fr-LU" sz="2000" dirty="0" smtClean="0"/>
              <a:t>Exemple de processus de validation de la création d’un nouveau client.</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1026" name="Picture 2"/>
          <p:cNvPicPr>
            <a:picLocks noChangeAspect="1" noChangeArrowheads="1"/>
          </p:cNvPicPr>
          <p:nvPr/>
        </p:nvPicPr>
        <p:blipFill>
          <a:blip r:embed="rId3" cstate="print"/>
          <a:srcRect/>
          <a:stretch>
            <a:fillRect/>
          </a:stretch>
        </p:blipFill>
        <p:spPr bwMode="auto">
          <a:xfrm>
            <a:off x="323528" y="1988840"/>
            <a:ext cx="5818038" cy="3573283"/>
          </a:xfrm>
          <a:prstGeom prst="rect">
            <a:avLst/>
          </a:prstGeom>
          <a:noFill/>
          <a:ln w="9525">
            <a:noFill/>
            <a:miter lim="800000"/>
            <a:headEnd/>
            <a:tailEnd/>
          </a:ln>
        </p:spPr>
      </p:pic>
      <p:pic>
        <p:nvPicPr>
          <p:cNvPr id="1027" name="Picture 3"/>
          <p:cNvPicPr>
            <a:picLocks noChangeAspect="1" noChangeArrowheads="1"/>
          </p:cNvPicPr>
          <p:nvPr/>
        </p:nvPicPr>
        <p:blipFill>
          <a:blip r:embed="rId4" cstate="print"/>
          <a:srcRect/>
          <a:stretch>
            <a:fillRect/>
          </a:stretch>
        </p:blipFill>
        <p:spPr bwMode="auto">
          <a:xfrm>
            <a:off x="3120430" y="2708920"/>
            <a:ext cx="6023570" cy="368715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970235"/>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t>
            </a:r>
            <a:r>
              <a:rPr lang="fr-LU" sz="2800" b="1" dirty="0" err="1" smtClean="0">
                <a:solidFill>
                  <a:schemeClr val="accent6"/>
                </a:solidFill>
              </a:rPr>
              <a:t>SAVs</a:t>
            </a:r>
            <a:r>
              <a:rPr lang="fr-LU" sz="2800" b="1" dirty="0" smtClean="0">
                <a:solidFill>
                  <a:schemeClr val="accent6"/>
                </a:solidFill>
              </a:rPr>
              <a:t>/Tâches</a:t>
            </a:r>
            <a:endParaRPr lang="fr-LU" sz="2000" dirty="0"/>
          </a:p>
          <a:p>
            <a:pPr marL="0" indent="0" eaLnBrk="1" fontAlgn="auto" hangingPunct="1">
              <a:spcAft>
                <a:spcPts val="0"/>
              </a:spcAft>
              <a:buFont typeface="Wingdings" pitchFamily="2" charset="2"/>
              <a:buChar char="ü"/>
              <a:defRPr/>
            </a:pPr>
            <a:r>
              <a:rPr lang="fr-LU" sz="2000" dirty="0" smtClean="0"/>
              <a:t>Tableau de bord de mes tâches à l’ouverture de l’application.</a:t>
            </a:r>
          </a:p>
          <a:p>
            <a:pPr marL="0" indent="0" eaLnBrk="1" fontAlgn="auto" hangingPunct="1">
              <a:spcAft>
                <a:spcPts val="0"/>
              </a:spcAft>
              <a:buFont typeface="Wingdings" pitchFamily="2" charset="2"/>
              <a:buChar char="ü"/>
              <a:defRPr/>
            </a:pPr>
            <a:endParaRPr lang="fr-LU" sz="2000" dirty="0" smtClean="0"/>
          </a:p>
        </p:txBody>
      </p:sp>
      <p:pic>
        <p:nvPicPr>
          <p:cNvPr id="3074" name="Picture 2"/>
          <p:cNvPicPr>
            <a:picLocks noChangeAspect="1" noChangeArrowheads="1"/>
          </p:cNvPicPr>
          <p:nvPr/>
        </p:nvPicPr>
        <p:blipFill>
          <a:blip r:embed="rId3" cstate="print"/>
          <a:srcRect/>
          <a:stretch>
            <a:fillRect/>
          </a:stretch>
        </p:blipFill>
        <p:spPr bwMode="auto">
          <a:xfrm>
            <a:off x="107504" y="1916832"/>
            <a:ext cx="8867775" cy="443904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3346450"/>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t>
            </a:r>
            <a:r>
              <a:rPr lang="fr-LU" sz="2800" b="1" dirty="0" err="1" smtClean="0">
                <a:solidFill>
                  <a:schemeClr val="accent6"/>
                </a:solidFill>
              </a:rPr>
              <a:t>SAVs</a:t>
            </a:r>
            <a:r>
              <a:rPr lang="fr-LU" sz="2800" b="1" dirty="0" smtClean="0">
                <a:solidFill>
                  <a:schemeClr val="accent6"/>
                </a:solidFill>
              </a:rPr>
              <a:t>/Tâches</a:t>
            </a:r>
            <a:endParaRPr lang="fr-LU" sz="2000" dirty="0"/>
          </a:p>
          <a:p>
            <a:pPr marL="0" indent="0" eaLnBrk="1" fontAlgn="auto" hangingPunct="1">
              <a:spcAft>
                <a:spcPts val="0"/>
              </a:spcAft>
              <a:buFont typeface="Wingdings" pitchFamily="2" charset="2"/>
              <a:buChar char="ü"/>
              <a:defRPr/>
            </a:pPr>
            <a:r>
              <a:rPr lang="fr-LU" sz="2000" dirty="0" smtClean="0"/>
              <a:t>La fiche SAV/TACHE n’est plus verrouillée en modification</a:t>
            </a:r>
          </a:p>
          <a:p>
            <a:pPr marL="0" indent="0" eaLnBrk="1" fontAlgn="auto" hangingPunct="1">
              <a:spcAft>
                <a:spcPts val="0"/>
              </a:spcAft>
              <a:buFont typeface="Wingdings" pitchFamily="2" charset="2"/>
              <a:buChar char="ü"/>
              <a:defRPr/>
            </a:pPr>
            <a:r>
              <a:rPr lang="fr-LU" sz="2000" dirty="0" smtClean="0"/>
              <a:t>Nouvelle </a:t>
            </a:r>
            <a:r>
              <a:rPr lang="fr-LU" sz="2000" dirty="0"/>
              <a:t>f</a:t>
            </a:r>
            <a:r>
              <a:rPr lang="fr-LU" sz="2000" dirty="0" smtClean="0"/>
              <a:t>iche mensuelle de Rapport-Journalier orientée SALAIRE</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7" name="Picture 13"/>
          <p:cNvPicPr>
            <a:picLocks noChangeAspect="1" noChangeArrowheads="1"/>
          </p:cNvPicPr>
          <p:nvPr/>
        </p:nvPicPr>
        <p:blipFill>
          <a:blip r:embed="rId3" cstate="print"/>
          <a:srcRect/>
          <a:stretch>
            <a:fillRect/>
          </a:stretch>
        </p:blipFill>
        <p:spPr bwMode="auto">
          <a:xfrm>
            <a:off x="1259632" y="2348880"/>
            <a:ext cx="5994251" cy="34737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3346450"/>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t>
            </a:r>
            <a:r>
              <a:rPr lang="fr-LU" sz="2800" b="1" dirty="0" err="1" smtClean="0">
                <a:solidFill>
                  <a:schemeClr val="accent6"/>
                </a:solidFill>
              </a:rPr>
              <a:t>SAVs</a:t>
            </a:r>
            <a:r>
              <a:rPr lang="fr-LU" sz="2800" b="1" dirty="0" smtClean="0">
                <a:solidFill>
                  <a:schemeClr val="accent6"/>
                </a:solidFill>
              </a:rPr>
              <a:t>/Tâches</a:t>
            </a:r>
            <a:endParaRPr lang="fr-LU" sz="2000" dirty="0"/>
          </a:p>
          <a:p>
            <a:pPr marL="0" indent="0" eaLnBrk="1" fontAlgn="auto" hangingPunct="1">
              <a:spcAft>
                <a:spcPts val="0"/>
              </a:spcAft>
              <a:buFont typeface="Wingdings" pitchFamily="2" charset="2"/>
              <a:buChar char="ü"/>
              <a:defRPr/>
            </a:pPr>
            <a:r>
              <a:rPr lang="fr-LU" sz="2000" dirty="0" smtClean="0"/>
              <a:t>Contrôle des rapports non saisis</a:t>
            </a:r>
          </a:p>
          <a:p>
            <a:pPr marL="0" indent="0" eaLnBrk="1" fontAlgn="auto" hangingPunct="1">
              <a:spcAft>
                <a:spcPts val="0"/>
              </a:spcAft>
              <a:buFont typeface="Wingdings" pitchFamily="2" charset="2"/>
              <a:buChar char="ü"/>
              <a:defRPr/>
            </a:pPr>
            <a:endParaRPr lang="fr-LU" sz="2000" dirty="0" smtClean="0"/>
          </a:p>
        </p:txBody>
      </p:sp>
      <p:pic>
        <p:nvPicPr>
          <p:cNvPr id="7" name="Picture 11"/>
          <p:cNvPicPr>
            <a:picLocks noChangeAspect="1" noChangeArrowheads="1"/>
          </p:cNvPicPr>
          <p:nvPr/>
        </p:nvPicPr>
        <p:blipFill>
          <a:blip r:embed="rId3" cstate="print"/>
          <a:srcRect/>
          <a:stretch>
            <a:fillRect/>
          </a:stretch>
        </p:blipFill>
        <p:spPr bwMode="auto">
          <a:xfrm>
            <a:off x="1907703" y="2492896"/>
            <a:ext cx="7147915" cy="338437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12"/>
          <p:cNvPicPr>
            <a:picLocks noChangeAspect="1" noChangeArrowheads="1"/>
          </p:cNvPicPr>
          <p:nvPr/>
        </p:nvPicPr>
        <p:blipFill>
          <a:blip r:embed="rId4" cstate="print"/>
          <a:srcRect/>
          <a:stretch>
            <a:fillRect/>
          </a:stretch>
        </p:blipFill>
        <p:spPr bwMode="auto">
          <a:xfrm>
            <a:off x="323527" y="2348880"/>
            <a:ext cx="3522373" cy="28803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3346450"/>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t>
            </a:r>
            <a:r>
              <a:rPr lang="fr-LU" sz="2800" b="1" dirty="0" err="1" smtClean="0">
                <a:solidFill>
                  <a:schemeClr val="accent6"/>
                </a:solidFill>
              </a:rPr>
              <a:t>SAVs</a:t>
            </a:r>
            <a:r>
              <a:rPr lang="fr-LU" sz="2800" b="1" dirty="0" smtClean="0">
                <a:solidFill>
                  <a:schemeClr val="accent6"/>
                </a:solidFill>
              </a:rPr>
              <a:t>/Tâches</a:t>
            </a:r>
            <a:endParaRPr lang="fr-LU" sz="2000" dirty="0"/>
          </a:p>
          <a:p>
            <a:pPr marL="0" indent="0" eaLnBrk="1" fontAlgn="auto" hangingPunct="1">
              <a:spcAft>
                <a:spcPts val="0"/>
              </a:spcAft>
              <a:buFont typeface="Wingdings" pitchFamily="2" charset="2"/>
              <a:buChar char="ü"/>
              <a:defRPr/>
            </a:pPr>
            <a:r>
              <a:rPr lang="fr-LU" sz="1600" dirty="0" smtClean="0"/>
              <a:t>Nouvelle implémentation de la notion de traçabilité vers des responsables de départements</a:t>
            </a:r>
          </a:p>
          <a:p>
            <a:pPr marL="0" indent="0" eaLnBrk="1" fontAlgn="auto" hangingPunct="1">
              <a:spcAft>
                <a:spcPts val="0"/>
              </a:spcAft>
              <a:buFont typeface="Wingdings" pitchFamily="2" charset="2"/>
              <a:buChar char="ü"/>
              <a:defRPr/>
            </a:pPr>
            <a:r>
              <a:rPr lang="fr-LU" sz="1600" dirty="0" smtClean="0"/>
              <a:t> Nouvelle fonction d’analyse entre les prestations des collaborateurs et la facturation de celles-ci aux clients</a:t>
            </a:r>
          </a:p>
          <a:p>
            <a:pPr marL="0" indent="0" eaLnBrk="1" fontAlgn="auto" hangingPunct="1">
              <a:spcAft>
                <a:spcPts val="0"/>
              </a:spcAft>
              <a:buFont typeface="Wingdings" pitchFamily="2" charset="2"/>
              <a:buChar char="ü"/>
              <a:defRPr/>
            </a:pPr>
            <a:r>
              <a:rPr lang="fr-LU" sz="1600" dirty="0" smtClean="0"/>
              <a:t>Nouvelle possibilité de notification en fonction du niveau d’urgence</a:t>
            </a:r>
          </a:p>
          <a:p>
            <a:pPr marL="0" indent="0" eaLnBrk="1" fontAlgn="auto" hangingPunct="1">
              <a:spcAft>
                <a:spcPts val="0"/>
              </a:spcAft>
              <a:buFont typeface="Wingdings" pitchFamily="2" charset="2"/>
              <a:buChar char="ü"/>
              <a:defRPr/>
            </a:pPr>
            <a:r>
              <a:rPr lang="fr-LU" sz="1600" dirty="0" smtClean="0"/>
              <a:t>Nouvelle possibilité de notification en fonction de la qualification utilisée dans un SAV </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5" name="Image 4"/>
          <p:cNvPicPr/>
          <p:nvPr/>
        </p:nvPicPr>
        <p:blipFill>
          <a:blip r:embed="rId3" cstate="print"/>
          <a:srcRect/>
          <a:stretch>
            <a:fillRect/>
          </a:stretch>
        </p:blipFill>
        <p:spPr bwMode="auto">
          <a:xfrm>
            <a:off x="251520" y="3140968"/>
            <a:ext cx="5112568" cy="3456384"/>
          </a:xfrm>
          <a:prstGeom prst="rect">
            <a:avLst/>
          </a:prstGeom>
          <a:noFill/>
          <a:ln w="9525">
            <a:noFill/>
            <a:miter lim="800000"/>
            <a:headEnd/>
            <a:tailEnd/>
          </a:ln>
        </p:spPr>
      </p:pic>
      <p:pic>
        <p:nvPicPr>
          <p:cNvPr id="6" name="Image 5"/>
          <p:cNvPicPr/>
          <p:nvPr/>
        </p:nvPicPr>
        <p:blipFill>
          <a:blip r:embed="rId4" cstate="print"/>
          <a:srcRect/>
          <a:stretch>
            <a:fillRect/>
          </a:stretch>
        </p:blipFill>
        <p:spPr bwMode="auto">
          <a:xfrm>
            <a:off x="5220072" y="3501008"/>
            <a:ext cx="3816424" cy="18722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2"/>
            <a:ext cx="8891587" cy="4354612"/>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du module CAISSE</a:t>
            </a:r>
          </a:p>
          <a:p>
            <a:pPr marL="0" indent="0" algn="ctr" eaLnBrk="1" fontAlgn="auto" hangingPunct="1">
              <a:spcAft>
                <a:spcPts val="0"/>
              </a:spcAft>
              <a:buFont typeface="Arial" charset="0"/>
              <a:buNone/>
              <a:defRPr/>
            </a:pPr>
            <a:endParaRPr lang="fr-LU" sz="2800" b="1" dirty="0" smtClean="0">
              <a:solidFill>
                <a:schemeClr val="accent6"/>
              </a:solidFill>
            </a:endParaRPr>
          </a:p>
          <a:p>
            <a:pPr marL="0" indent="0" algn="ctr" eaLnBrk="1" fontAlgn="auto" hangingPunct="1">
              <a:spcAft>
                <a:spcPts val="0"/>
              </a:spcAft>
              <a:buFont typeface="Arial" charset="0"/>
              <a:buNone/>
              <a:defRPr/>
            </a:pPr>
            <a:endParaRPr lang="fr-LU" sz="2000" dirty="0"/>
          </a:p>
          <a:p>
            <a:pPr marL="0" indent="0" eaLnBrk="1" fontAlgn="auto" hangingPunct="1">
              <a:spcAft>
                <a:spcPts val="0"/>
              </a:spcAft>
              <a:buFont typeface="Wingdings" pitchFamily="2" charset="2"/>
              <a:buChar char="ü"/>
              <a:defRPr/>
            </a:pPr>
            <a:r>
              <a:rPr lang="fr-LU" sz="2000" dirty="0" smtClean="0"/>
              <a:t> Possibilité de lancement d’un processus lors de la phase d’initialisation de la CAISSE, par exemple : envoi d’un mail au responsable concerné pour l’informer de qui a initialisé, à quelle heure, pour quel montant, la caisse numéro X</a:t>
            </a:r>
          </a:p>
          <a:p>
            <a:pPr marL="0" indent="0" eaLnBrk="1" fontAlgn="auto" hangingPunct="1">
              <a:spcAft>
                <a:spcPts val="0"/>
              </a:spcAft>
              <a:buNone/>
              <a:defRPr/>
            </a:pPr>
            <a:endParaRPr lang="fr-LU" sz="2000" dirty="0" smtClean="0"/>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r>
              <a:rPr lang="fr-LU" sz="2000" dirty="0" smtClean="0"/>
              <a:t>Les imputations comptables sont basées en standard sur des numéros de pièces sous la forme AAMMJJ, il est désormais possible de les paramétrer sous la forme JJMMAA</a:t>
            </a:r>
          </a:p>
          <a:p>
            <a:pPr marL="0" indent="0" eaLnBrk="1" fontAlgn="auto" hangingPunct="1">
              <a:spcAft>
                <a:spcPts val="0"/>
              </a:spcAft>
              <a:buFont typeface="Wingdings" pitchFamily="2" charset="2"/>
              <a:buChar char="ü"/>
              <a:defRPr/>
            </a:pPr>
            <a:endParaRPr lang="fr-LU" sz="20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3"/>
            <a:ext cx="8891587" cy="3346450"/>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du module GARAGE</a:t>
            </a:r>
            <a:endParaRPr lang="fr-LU" sz="2000" dirty="0"/>
          </a:p>
          <a:p>
            <a:pPr marL="0" indent="0" eaLnBrk="1" fontAlgn="auto" hangingPunct="1">
              <a:spcAft>
                <a:spcPts val="0"/>
              </a:spcAft>
              <a:buFont typeface="Wingdings" pitchFamily="2" charset="2"/>
              <a:buChar char="ü"/>
              <a:defRPr/>
            </a:pPr>
            <a:r>
              <a:rPr lang="fr-LU" sz="2000" dirty="0" smtClean="0"/>
              <a:t> La fiche VN/VO (Véhicule Neuf / Véhicule d’Occasion) est traduite au format PDF</a:t>
            </a:r>
          </a:p>
          <a:p>
            <a:pPr marL="0" indent="0" eaLnBrk="1" fontAlgn="auto" hangingPunct="1">
              <a:spcAft>
                <a:spcPts val="0"/>
              </a:spcAft>
              <a:buFont typeface="Wingdings" pitchFamily="2" charset="2"/>
              <a:buChar char="ü"/>
              <a:defRPr/>
            </a:pPr>
            <a:r>
              <a:rPr lang="fr-LU" sz="2000" dirty="0" smtClean="0"/>
              <a:t> Implémentation des sélections d’ordres de réparations (OR) ou de véhicules, suivant la personnalisation de l’utilisateur (Fonction Sel-Fic)</a:t>
            </a:r>
          </a:p>
          <a:p>
            <a:pPr marL="0" indent="0" eaLnBrk="1" fontAlgn="auto" hangingPunct="1">
              <a:spcAft>
                <a:spcPts val="0"/>
              </a:spcAft>
              <a:buFont typeface="Wingdings" pitchFamily="2" charset="2"/>
              <a:buChar char="ü"/>
              <a:defRPr/>
            </a:pPr>
            <a:r>
              <a:rPr lang="fr-LU" sz="2000" dirty="0" smtClean="0"/>
              <a:t> Ajout d’une nouvelle fonctionnalité de définition et d’exploitation d’un questionnaire personnalisé sur la gestion de la fiche véhicule VN/VO</a:t>
            </a:r>
          </a:p>
          <a:p>
            <a:pPr marL="0" indent="0" eaLnBrk="1" fontAlgn="auto" hangingPunct="1">
              <a:spcAft>
                <a:spcPts val="0"/>
              </a:spcAft>
              <a:buFont typeface="Wingdings" pitchFamily="2" charset="2"/>
              <a:buChar char="ü"/>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6" name="Picture 8"/>
          <p:cNvPicPr>
            <a:picLocks noChangeAspect="1" noChangeArrowheads="1"/>
          </p:cNvPicPr>
          <p:nvPr/>
        </p:nvPicPr>
        <p:blipFill>
          <a:blip r:embed="rId3" cstate="print"/>
          <a:srcRect/>
          <a:stretch>
            <a:fillRect/>
          </a:stretch>
        </p:blipFill>
        <p:spPr bwMode="auto">
          <a:xfrm>
            <a:off x="683568" y="3284984"/>
            <a:ext cx="5470613" cy="302433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2915816" y="332656"/>
            <a:ext cx="3382080" cy="369332"/>
          </a:xfrm>
          <a:prstGeom prst="rect">
            <a:avLst/>
          </a:prstGeom>
          <a:noFill/>
        </p:spPr>
        <p:txBody>
          <a:bodyPr wrap="none" rtlCol="0">
            <a:spAutoFit/>
          </a:bodyPr>
          <a:lstStyle/>
          <a:p>
            <a:r>
              <a:rPr lang="fr-LU" dirty="0" smtClean="0"/>
              <a:t>MENU HTML PERSONNALISE</a:t>
            </a:r>
            <a:endParaRPr lang="fr-LU"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1600" y="980728"/>
            <a:ext cx="7200800" cy="52208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2"/>
            <a:ext cx="8891587" cy="5002683"/>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du module PROJET</a:t>
            </a:r>
            <a:endParaRPr lang="fr-LU" sz="2000" dirty="0"/>
          </a:p>
          <a:p>
            <a:pPr marL="0" indent="0" eaLnBrk="1" fontAlgn="auto" hangingPunct="1">
              <a:spcAft>
                <a:spcPts val="0"/>
              </a:spcAft>
              <a:buFont typeface="Wingdings" pitchFamily="2" charset="2"/>
              <a:buChar char="ü"/>
              <a:defRPr/>
            </a:pPr>
            <a:r>
              <a:rPr lang="fr-LU" sz="2000" dirty="0" smtClean="0"/>
              <a:t> Possibilité de substituer la numérotation classique des positions, par une incrémentation personnalisée (Par exemple : B.01, B.02,…)</a:t>
            </a:r>
          </a:p>
          <a:p>
            <a:pPr marL="0" indent="0" eaLnBrk="1" fontAlgn="auto" hangingPunct="1">
              <a:spcAft>
                <a:spcPts val="0"/>
              </a:spcAft>
              <a:buFont typeface="Wingdings" pitchFamily="2" charset="2"/>
              <a:buChar char="ü"/>
              <a:defRPr/>
            </a:pPr>
            <a:r>
              <a:rPr lang="fr-LU" sz="2000" dirty="0" smtClean="0"/>
              <a:t> Via la fonction INSERTION à l’intérieur d’un projet, possibilité de choisir soit une position, soit un article</a:t>
            </a:r>
          </a:p>
          <a:p>
            <a:pPr marL="0" indent="0" eaLnBrk="1" fontAlgn="auto" hangingPunct="1">
              <a:spcAft>
                <a:spcPts val="0"/>
              </a:spcAft>
              <a:buNone/>
              <a:defRPr/>
            </a:pPr>
            <a:endParaRPr lang="fr-LU" sz="2000" dirty="0" smtClean="0"/>
          </a:p>
          <a:p>
            <a:pPr marL="0" indent="0" eaLnBrk="1" fontAlgn="auto" hangingPunct="1">
              <a:spcAft>
                <a:spcPts val="0"/>
              </a:spcAft>
              <a:buNone/>
              <a:defRPr/>
            </a:pPr>
            <a:endParaRPr lang="fr-LU" sz="2000" dirty="0" smtClean="0"/>
          </a:p>
          <a:p>
            <a:pPr marL="0" indent="0" eaLnBrk="1" fontAlgn="auto" hangingPunct="1">
              <a:spcAft>
                <a:spcPts val="0"/>
              </a:spcAft>
              <a:buNone/>
              <a:defRPr/>
            </a:pPr>
            <a:endParaRPr lang="fr-LU" sz="2000" dirty="0" smtClean="0"/>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5" name="Picture 9"/>
          <p:cNvPicPr>
            <a:picLocks noChangeAspect="1" noChangeArrowheads="1"/>
          </p:cNvPicPr>
          <p:nvPr/>
        </p:nvPicPr>
        <p:blipFill>
          <a:blip r:embed="rId3" cstate="print"/>
          <a:srcRect/>
          <a:stretch>
            <a:fillRect/>
          </a:stretch>
        </p:blipFill>
        <p:spPr bwMode="auto">
          <a:xfrm>
            <a:off x="1259631" y="2924944"/>
            <a:ext cx="5801917" cy="352839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2"/>
            <a:ext cx="8891587" cy="5002683"/>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du module PROJET</a:t>
            </a:r>
            <a:endParaRPr lang="fr-LU" sz="2000" dirty="0" smtClean="0"/>
          </a:p>
          <a:p>
            <a:pPr marL="0" indent="0" eaLnBrk="1" fontAlgn="auto" hangingPunct="1">
              <a:spcAft>
                <a:spcPts val="0"/>
              </a:spcAft>
              <a:buFont typeface="Wingdings" pitchFamily="2" charset="2"/>
              <a:buChar char="ü"/>
              <a:defRPr/>
            </a:pPr>
            <a:r>
              <a:rPr lang="fr-LU" sz="2000" dirty="0" smtClean="0"/>
              <a:t> Optimisation possible des recherches sur les bases de données des catalogues externes, on utilisant une notion de « </a:t>
            </a:r>
            <a:r>
              <a:rPr lang="fr-LU" sz="2000" dirty="0" err="1" smtClean="0"/>
              <a:t>Primary</a:t>
            </a:r>
            <a:r>
              <a:rPr lang="fr-LU" sz="2000" dirty="0" smtClean="0"/>
              <a:t> Word ».</a:t>
            </a:r>
          </a:p>
          <a:p>
            <a:pPr marL="0" indent="0" eaLnBrk="1" fontAlgn="auto" hangingPunct="1">
              <a:spcAft>
                <a:spcPts val="0"/>
              </a:spcAft>
              <a:buNone/>
              <a:defRPr/>
            </a:pPr>
            <a:endParaRPr lang="fr-LU" sz="2000" dirty="0" smtClean="0"/>
          </a:p>
        </p:txBody>
      </p:sp>
      <p:pic>
        <p:nvPicPr>
          <p:cNvPr id="10242" name="Picture 2"/>
          <p:cNvPicPr>
            <a:picLocks noChangeAspect="1" noChangeArrowheads="1"/>
          </p:cNvPicPr>
          <p:nvPr/>
        </p:nvPicPr>
        <p:blipFill>
          <a:blip r:embed="rId3" cstate="print"/>
          <a:srcRect/>
          <a:stretch>
            <a:fillRect/>
          </a:stretch>
        </p:blipFill>
        <p:spPr bwMode="auto">
          <a:xfrm>
            <a:off x="611559" y="2204864"/>
            <a:ext cx="6990107" cy="46531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Titre 1"/>
          <p:cNvSpPr>
            <a:spLocks noGrp="1"/>
          </p:cNvSpPr>
          <p:nvPr>
            <p:ph type="ctrTitle"/>
          </p:nvPr>
        </p:nvSpPr>
        <p:spPr/>
        <p:txBody>
          <a:bodyPr/>
          <a:lstStyle/>
          <a:p>
            <a:pPr eaLnBrk="1" hangingPunct="1"/>
            <a:r>
              <a:rPr lang="fr-LU" dirty="0" smtClean="0"/>
              <a:t>INFODATADAY 2013</a:t>
            </a:r>
          </a:p>
        </p:txBody>
      </p:sp>
      <p:sp>
        <p:nvSpPr>
          <p:cNvPr id="3" name="Sous-titre 2"/>
          <p:cNvSpPr>
            <a:spLocks noGrp="1"/>
          </p:cNvSpPr>
          <p:nvPr>
            <p:ph type="subTitle" idx="1"/>
          </p:nvPr>
        </p:nvSpPr>
        <p:spPr/>
        <p:txBody>
          <a:bodyPr rtlCol="0">
            <a:normAutofit fontScale="70000" lnSpcReduction="20000"/>
          </a:bodyPr>
          <a:lstStyle/>
          <a:p>
            <a:pPr eaLnBrk="1" fontAlgn="auto" hangingPunct="1">
              <a:spcAft>
                <a:spcPts val="0"/>
              </a:spcAft>
              <a:buFont typeface="Arial" pitchFamily="34" charset="0"/>
              <a:buNone/>
              <a:defRPr/>
            </a:pPr>
            <a:endParaRPr lang="fr-LU" dirty="0" smtClean="0"/>
          </a:p>
          <a:p>
            <a:pPr eaLnBrk="1" fontAlgn="auto" hangingPunct="1">
              <a:spcAft>
                <a:spcPts val="0"/>
              </a:spcAft>
              <a:buFont typeface="Arial" pitchFamily="34" charset="0"/>
              <a:buNone/>
              <a:defRPr/>
            </a:pPr>
            <a:r>
              <a:rPr lang="fr-LU" dirty="0" smtClean="0">
                <a:solidFill>
                  <a:schemeClr val="tx1"/>
                </a:solidFill>
              </a:rPr>
              <a:t>INTEGRIX+ : MODULE du SUIVI FINANCIER sur PROJETS, DOSSIERS, AFFAIRES, CHANTIERS, POSTES BUDGETAIRES,…</a:t>
            </a:r>
          </a:p>
          <a:p>
            <a:pPr eaLnBrk="1" fontAlgn="auto" hangingPunct="1">
              <a:spcAft>
                <a:spcPts val="0"/>
              </a:spcAft>
              <a:buFont typeface="Arial" pitchFamily="34" charset="0"/>
              <a:buNone/>
              <a:defRPr/>
            </a:pPr>
            <a:r>
              <a:rPr lang="fr-LU" dirty="0" smtClean="0">
                <a:solidFill>
                  <a:schemeClr val="tx1"/>
                </a:solidFill>
              </a:rPr>
              <a:t>(CHANTIX+)</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C:\Users\vd.INFODATA\Desktop\presA3-20-11-13-094427.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4213" y="989013"/>
            <a:ext cx="7343775" cy="5192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à coins arrondis 7"/>
          <p:cNvSpPr/>
          <p:nvPr/>
        </p:nvSpPr>
        <p:spPr>
          <a:xfrm>
            <a:off x="5652120" y="4221088"/>
            <a:ext cx="2089150" cy="86518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fr-FR" dirty="0">
                <a:solidFill>
                  <a:prstClr val="white"/>
                </a:solidFill>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re 1"/>
          <p:cNvSpPr>
            <a:spLocks noGrp="1"/>
          </p:cNvSpPr>
          <p:nvPr>
            <p:ph type="title"/>
          </p:nvPr>
        </p:nvSpPr>
        <p:spPr>
          <a:xfrm>
            <a:off x="457200" y="274638"/>
            <a:ext cx="8229600" cy="777875"/>
          </a:xfrm>
        </p:spPr>
        <p:txBody>
          <a:bodyPr/>
          <a:lstStyle/>
          <a:p>
            <a:pPr eaLnBrk="1" hangingPunct="1"/>
            <a:r>
              <a:rPr lang="fr-LU" dirty="0" smtClean="0"/>
              <a:t>        CHANTIX+ version 2014</a:t>
            </a:r>
          </a:p>
        </p:txBody>
      </p:sp>
      <p:sp>
        <p:nvSpPr>
          <p:cNvPr id="4100" name="Espace réservé du contenu 2"/>
          <p:cNvSpPr>
            <a:spLocks noGrp="1"/>
          </p:cNvSpPr>
          <p:nvPr>
            <p:ph idx="1"/>
          </p:nvPr>
        </p:nvSpPr>
        <p:spPr>
          <a:xfrm>
            <a:off x="145256" y="980728"/>
            <a:ext cx="8891587" cy="610195"/>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cs typeface="Arial" panose="020B0604020202020204" pitchFamily="34" charset="0"/>
              </a:rPr>
              <a:t>La gestion des budgets</a:t>
            </a:r>
          </a:p>
          <a:p>
            <a:pPr marL="0" indent="0" algn="ctr" eaLnBrk="1" fontAlgn="auto" hangingPunct="1">
              <a:spcAft>
                <a:spcPts val="0"/>
              </a:spcAft>
              <a:buFont typeface="Arial" charset="0"/>
              <a:buNone/>
              <a:defRPr/>
            </a:pPr>
            <a:endParaRPr lang="fr-LU" sz="1600" b="1" dirty="0">
              <a:latin typeface="Arial" panose="020B0604020202020204" pitchFamily="34" charset="0"/>
              <a:cs typeface="Arial" panose="020B0604020202020204" pitchFamily="34" charset="0"/>
            </a:endParaRPr>
          </a:p>
        </p:txBody>
      </p:sp>
      <p:pic>
        <p:nvPicPr>
          <p:cNvPr id="5" name="Picture 2" descr="C:\Users\YAM~1.INF\AppData\Local\Temp\SNAGHTML196b7d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1352" y="2996952"/>
            <a:ext cx="4701952" cy="3158317"/>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179512" y="1412777"/>
            <a:ext cx="8640960" cy="1231106"/>
          </a:xfrm>
          <a:prstGeom prst="rect">
            <a:avLst/>
          </a:prstGeom>
        </p:spPr>
        <p:txBody>
          <a:bodyPr wrap="square">
            <a:spAutoFit/>
          </a:bodyPr>
          <a:lstStyle/>
          <a:p>
            <a:pPr>
              <a:defRPr/>
            </a:pPr>
            <a:r>
              <a:rPr lang="fr-LU" dirty="0" smtClean="0"/>
              <a:t>Cette </a:t>
            </a:r>
            <a:r>
              <a:rPr lang="fr-LU" dirty="0"/>
              <a:t>fonctionnalité permet de saisir des estimations budgétaires que ce soit sur un PROJET, CHANTIER, DOSSIER, POSTE BUDGETAIRE (ou ARTICLE BUDGETAIRE), AFFAIRE, voir une définition de budget en liaison avec les comptes d’imputations comptables de la comptabilité générale,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re 1"/>
          <p:cNvSpPr>
            <a:spLocks noGrp="1"/>
          </p:cNvSpPr>
          <p:nvPr>
            <p:ph type="title"/>
          </p:nvPr>
        </p:nvSpPr>
        <p:spPr>
          <a:xfrm>
            <a:off x="457200" y="274638"/>
            <a:ext cx="8229600" cy="777875"/>
          </a:xfrm>
        </p:spPr>
        <p:txBody>
          <a:bodyPr/>
          <a:lstStyle/>
          <a:p>
            <a:pPr eaLnBrk="1" hangingPunct="1"/>
            <a:r>
              <a:rPr lang="fr-LU" dirty="0" smtClean="0"/>
              <a:t>        CHANTIX+ version 2014</a:t>
            </a:r>
          </a:p>
        </p:txBody>
      </p:sp>
      <p:sp>
        <p:nvSpPr>
          <p:cNvPr id="4100" name="Espace réservé du contenu 2"/>
          <p:cNvSpPr>
            <a:spLocks noGrp="1"/>
          </p:cNvSpPr>
          <p:nvPr>
            <p:ph idx="1"/>
          </p:nvPr>
        </p:nvSpPr>
        <p:spPr>
          <a:xfrm>
            <a:off x="145256" y="980728"/>
            <a:ext cx="8891587" cy="466179"/>
          </a:xfrm>
        </p:spPr>
        <p:txBody>
          <a:bodyPr rtlCol="0">
            <a:noAutofit/>
          </a:bodyPr>
          <a:lstStyle/>
          <a:p>
            <a:pPr marL="0" indent="0" algn="ctr" eaLnBrk="1" fontAlgn="auto" hangingPunct="1">
              <a:spcAft>
                <a:spcPts val="0"/>
              </a:spcAft>
              <a:buFont typeface="Arial" charset="0"/>
              <a:buNone/>
              <a:defRPr/>
            </a:pPr>
            <a:r>
              <a:rPr lang="fr-LU" sz="2800" b="1" dirty="0" smtClean="0">
                <a:solidFill>
                  <a:schemeClr val="accent6"/>
                </a:solidFill>
                <a:cs typeface="Arial" panose="020B0604020202020204" pitchFamily="34" charset="0"/>
              </a:rPr>
              <a:t>La gestion des budgets</a:t>
            </a:r>
          </a:p>
          <a:p>
            <a:pPr marL="0" indent="0">
              <a:buNone/>
              <a:defRPr/>
            </a:pPr>
            <a:endParaRPr lang="fr-LU" sz="2400" dirty="0">
              <a:cs typeface="Arial" panose="020B0604020202020204" pitchFamily="34" charset="0"/>
            </a:endParaRPr>
          </a:p>
        </p:txBody>
      </p:sp>
      <p:pic>
        <p:nvPicPr>
          <p:cNvPr id="2055" name="Picture 7" descr="C:\Users\YAM~1.INF\AppData\Local\Temp\SNAGHTML199610b.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2633" y="2708920"/>
            <a:ext cx="3901675" cy="285410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YAM~1.INF\AppData\Local\Temp\SNAGHTML198544f.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5976" y="3306650"/>
            <a:ext cx="3372991" cy="2865550"/>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437844" y="1508591"/>
            <a:ext cx="8352928" cy="1200329"/>
          </a:xfrm>
          <a:prstGeom prst="rect">
            <a:avLst/>
          </a:prstGeom>
          <a:noFill/>
        </p:spPr>
        <p:txBody>
          <a:bodyPr wrap="square" rtlCol="0">
            <a:spAutoFit/>
          </a:bodyPr>
          <a:lstStyle/>
          <a:p>
            <a:r>
              <a:rPr lang="fr-LU" dirty="0"/>
              <a:t> En cours d’exercice, il est possible de, soit corriger le budget initial, soit d’utiliser un type d’opération de réactualisation budgétaire,  soit d’utiliser un type d’opération de transfert budgétaire.</a:t>
            </a:r>
          </a:p>
          <a:p>
            <a:endParaRPr lang="fr-LU" dirty="0"/>
          </a:p>
        </p:txBody>
      </p:sp>
    </p:spTree>
    <p:extLst>
      <p:ext uri="{BB962C8B-B14F-4D97-AF65-F5344CB8AC3E}">
        <p14:creationId xmlns:p14="http://schemas.microsoft.com/office/powerpoint/2010/main" val="3070784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re 1"/>
          <p:cNvSpPr>
            <a:spLocks noGrp="1"/>
          </p:cNvSpPr>
          <p:nvPr>
            <p:ph type="title"/>
          </p:nvPr>
        </p:nvSpPr>
        <p:spPr>
          <a:xfrm>
            <a:off x="457200" y="274638"/>
            <a:ext cx="8229600" cy="777875"/>
          </a:xfrm>
        </p:spPr>
        <p:txBody>
          <a:bodyPr/>
          <a:lstStyle/>
          <a:p>
            <a:pPr eaLnBrk="1" hangingPunct="1"/>
            <a:r>
              <a:rPr lang="fr-LU" dirty="0" smtClean="0"/>
              <a:t>        CHANTIX+ version 2014</a:t>
            </a:r>
          </a:p>
        </p:txBody>
      </p:sp>
      <p:sp>
        <p:nvSpPr>
          <p:cNvPr id="4100" name="Espace réservé du contenu 2"/>
          <p:cNvSpPr>
            <a:spLocks noGrp="1"/>
          </p:cNvSpPr>
          <p:nvPr>
            <p:ph idx="1"/>
          </p:nvPr>
        </p:nvSpPr>
        <p:spPr>
          <a:xfrm>
            <a:off x="145256" y="980728"/>
            <a:ext cx="8891587" cy="682203"/>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cs typeface="Arial" panose="020B0604020202020204" pitchFamily="34" charset="0"/>
              </a:rPr>
              <a:t>La gestion des budgets</a:t>
            </a:r>
          </a:p>
          <a:p>
            <a:pPr marL="0" indent="0">
              <a:buNone/>
              <a:defRPr/>
            </a:pPr>
            <a:endParaRPr lang="fr-LU" sz="1800" dirty="0"/>
          </a:p>
          <a:p>
            <a:pPr marL="0" indent="0">
              <a:buNone/>
              <a:defRPr/>
            </a:pPr>
            <a:endParaRPr lang="fr-LU" sz="1800" dirty="0"/>
          </a:p>
        </p:txBody>
      </p:sp>
      <p:pic>
        <p:nvPicPr>
          <p:cNvPr id="512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b="26894"/>
          <a:stretch/>
        </p:blipFill>
        <p:spPr bwMode="auto">
          <a:xfrm>
            <a:off x="755576" y="2492896"/>
            <a:ext cx="7461821" cy="356116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Rectangle 1"/>
          <p:cNvSpPr/>
          <p:nvPr/>
        </p:nvSpPr>
        <p:spPr>
          <a:xfrm>
            <a:off x="755575" y="1571510"/>
            <a:ext cx="7461821" cy="646331"/>
          </a:xfrm>
          <a:prstGeom prst="rect">
            <a:avLst/>
          </a:prstGeom>
        </p:spPr>
        <p:txBody>
          <a:bodyPr wrap="square">
            <a:spAutoFit/>
          </a:bodyPr>
          <a:lstStyle/>
          <a:p>
            <a:pPr>
              <a:defRPr/>
            </a:pPr>
            <a:r>
              <a:rPr lang="fr-LU" dirty="0"/>
              <a:t>Afin de contrôler le suivi budgétaire, il est possible d’éditer une balance budgétaire permanente.</a:t>
            </a:r>
          </a:p>
        </p:txBody>
      </p:sp>
    </p:spTree>
    <p:extLst>
      <p:ext uri="{BB962C8B-B14F-4D97-AF65-F5344CB8AC3E}">
        <p14:creationId xmlns:p14="http://schemas.microsoft.com/office/powerpoint/2010/main" val="1135165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re 1"/>
          <p:cNvSpPr>
            <a:spLocks noGrp="1"/>
          </p:cNvSpPr>
          <p:nvPr>
            <p:ph type="title"/>
          </p:nvPr>
        </p:nvSpPr>
        <p:spPr>
          <a:xfrm>
            <a:off x="457200" y="274638"/>
            <a:ext cx="8229600" cy="777875"/>
          </a:xfrm>
        </p:spPr>
        <p:txBody>
          <a:bodyPr/>
          <a:lstStyle/>
          <a:p>
            <a:pPr eaLnBrk="1" hangingPunct="1"/>
            <a:r>
              <a:rPr lang="fr-LU" dirty="0" smtClean="0"/>
              <a:t>        CHANTIX+ version 2014</a:t>
            </a:r>
          </a:p>
        </p:txBody>
      </p:sp>
      <p:sp>
        <p:nvSpPr>
          <p:cNvPr id="4100" name="Espace réservé du contenu 2"/>
          <p:cNvSpPr>
            <a:spLocks noGrp="1"/>
          </p:cNvSpPr>
          <p:nvPr>
            <p:ph idx="1"/>
          </p:nvPr>
        </p:nvSpPr>
        <p:spPr>
          <a:xfrm>
            <a:off x="145256" y="980728"/>
            <a:ext cx="8891587" cy="720079"/>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cs typeface="Arial" panose="020B0604020202020204" pitchFamily="34" charset="0"/>
              </a:rPr>
              <a:t>La consommation des budgets</a:t>
            </a:r>
            <a:endParaRPr lang="fr-LU" sz="2800" b="1" dirty="0">
              <a:cs typeface="Arial" panose="020B0604020202020204" pitchFamily="34" charset="0"/>
            </a:endParaRPr>
          </a:p>
          <a:p>
            <a:pPr marL="0" indent="0" eaLnBrk="1" fontAlgn="auto" hangingPunct="1">
              <a:spcAft>
                <a:spcPts val="0"/>
              </a:spcAft>
              <a:buFont typeface="Wingdings" pitchFamily="2" charset="2"/>
              <a:buChar char="Ø"/>
              <a:defRPr/>
            </a:pPr>
            <a:endParaRPr lang="fr-LU" sz="2400" dirty="0" smtClean="0">
              <a:latin typeface="Arial" panose="020B0604020202020204" pitchFamily="34" charset="0"/>
              <a:cs typeface="Arial" panose="020B0604020202020204" pitchFamily="34" charset="0"/>
            </a:endParaRPr>
          </a:p>
          <a:p>
            <a:pPr marL="0" indent="0" eaLnBrk="1" fontAlgn="auto" hangingPunct="1">
              <a:spcAft>
                <a:spcPts val="0"/>
              </a:spcAft>
              <a:buFont typeface="Wingdings" pitchFamily="2" charset="2"/>
              <a:buChar char="Ø"/>
              <a:defRPr/>
            </a:pPr>
            <a:endParaRPr lang="fr-LU" sz="2400" dirty="0">
              <a:latin typeface="Arial" panose="020B0604020202020204" pitchFamily="34" charset="0"/>
              <a:cs typeface="Arial" panose="020B0604020202020204" pitchFamily="34"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9422" y="2708920"/>
            <a:ext cx="4718844" cy="344249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ZoneTexte 1"/>
          <p:cNvSpPr txBox="1"/>
          <p:nvPr/>
        </p:nvSpPr>
        <p:spPr>
          <a:xfrm>
            <a:off x="539552" y="1628800"/>
            <a:ext cx="8208912" cy="1200329"/>
          </a:xfrm>
          <a:prstGeom prst="rect">
            <a:avLst/>
          </a:prstGeom>
          <a:noFill/>
        </p:spPr>
        <p:txBody>
          <a:bodyPr wrap="square" rtlCol="0">
            <a:spAutoFit/>
          </a:bodyPr>
          <a:lstStyle/>
          <a:p>
            <a:r>
              <a:rPr lang="fr-LU" dirty="0"/>
              <a:t>En cours d’exercice, il est possible de saisir des engagements budgétaires, soit directement depuis une nouvelle fonctionnalité CHANTIX+, soit depuis la fonction COMMANDES FOURNISSEURS de STOCKIX+.</a:t>
            </a:r>
          </a:p>
          <a:p>
            <a:endParaRPr lang="fr-LU"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re 1"/>
          <p:cNvSpPr>
            <a:spLocks noGrp="1"/>
          </p:cNvSpPr>
          <p:nvPr>
            <p:ph type="title"/>
          </p:nvPr>
        </p:nvSpPr>
        <p:spPr>
          <a:xfrm>
            <a:off x="457200" y="274638"/>
            <a:ext cx="8229600" cy="777875"/>
          </a:xfrm>
        </p:spPr>
        <p:txBody>
          <a:bodyPr/>
          <a:lstStyle/>
          <a:p>
            <a:pPr eaLnBrk="1" hangingPunct="1"/>
            <a:r>
              <a:rPr lang="fr-LU" dirty="0" smtClean="0"/>
              <a:t>        CHANTIX+ version 2014</a:t>
            </a: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8348" y="1988840"/>
            <a:ext cx="8892480" cy="197452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Espace réservé du contenu 2"/>
          <p:cNvSpPr>
            <a:spLocks noGrp="1"/>
          </p:cNvSpPr>
          <p:nvPr>
            <p:ph idx="1"/>
          </p:nvPr>
        </p:nvSpPr>
        <p:spPr>
          <a:xfrm>
            <a:off x="145256" y="980728"/>
            <a:ext cx="8891587" cy="720079"/>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latin typeface="+mj-lt"/>
                <a:cs typeface="Arial" panose="020B0604020202020204" pitchFamily="34" charset="0"/>
              </a:rPr>
              <a:t>Résultat budgétaire</a:t>
            </a:r>
            <a:endParaRPr lang="fr-LU" sz="2800" b="1" dirty="0">
              <a:latin typeface="+mj-lt"/>
              <a:cs typeface="Arial" panose="020B0604020202020204" pitchFamily="34" charset="0"/>
            </a:endParaRPr>
          </a:p>
          <a:p>
            <a:pPr marL="0" indent="0" eaLnBrk="1" fontAlgn="auto" hangingPunct="1">
              <a:spcAft>
                <a:spcPts val="0"/>
              </a:spcAft>
              <a:buFont typeface="Wingdings" pitchFamily="2" charset="2"/>
              <a:buChar char="Ø"/>
              <a:defRPr/>
            </a:pPr>
            <a:endParaRPr lang="fr-LU" sz="2800" dirty="0" smtClean="0">
              <a:latin typeface="+mj-lt"/>
              <a:cs typeface="Arial" panose="020B0604020202020204" pitchFamily="34" charset="0"/>
            </a:endParaRPr>
          </a:p>
          <a:p>
            <a:pPr marL="0" indent="0" eaLnBrk="1" fontAlgn="auto" hangingPunct="1">
              <a:spcAft>
                <a:spcPts val="0"/>
              </a:spcAft>
              <a:buFont typeface="Wingdings" pitchFamily="2" charset="2"/>
              <a:buChar char="Ø"/>
              <a:defRPr/>
            </a:pPr>
            <a:endParaRPr lang="fr-LU" sz="2800" dirty="0">
              <a:latin typeface="+mj-lt"/>
              <a:cs typeface="Arial" panose="020B0604020202020204" pitchFamily="34" charset="0"/>
            </a:endParaRPr>
          </a:p>
        </p:txBody>
      </p:sp>
    </p:spTree>
    <p:extLst>
      <p:ext uri="{BB962C8B-B14F-4D97-AF65-F5344CB8AC3E}">
        <p14:creationId xmlns:p14="http://schemas.microsoft.com/office/powerpoint/2010/main" val="9592317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auto">
          <a:xfrm>
            <a:off x="612775" y="76200"/>
            <a:ext cx="82296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LU" b="1" dirty="0" smtClean="0"/>
              <a:t>        </a:t>
            </a:r>
            <a:r>
              <a:rPr lang="fr-LU" dirty="0" smtClean="0"/>
              <a:t>INTEGRIX version </a:t>
            </a:r>
            <a:r>
              <a:rPr lang="fr-LU" dirty="0" smtClean="0"/>
              <a:t>2014</a:t>
            </a:r>
          </a:p>
        </p:txBody>
      </p:sp>
      <p:sp>
        <p:nvSpPr>
          <p:cNvPr id="5" name="Espace réservé du contenu 2"/>
          <p:cNvSpPr txBox="1">
            <a:spLocks/>
          </p:cNvSpPr>
          <p:nvPr/>
        </p:nvSpPr>
        <p:spPr bwMode="auto">
          <a:xfrm>
            <a:off x="103188" y="1090613"/>
            <a:ext cx="8891587" cy="75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charset="0"/>
              <a:buNone/>
              <a:defRPr/>
            </a:pPr>
            <a:r>
              <a:rPr lang="fr-LU" b="1" dirty="0" smtClean="0">
                <a:solidFill>
                  <a:schemeClr val="accent6"/>
                </a:solidFill>
              </a:rPr>
              <a:t>En atelier R&amp;D (Recherche et Développement) </a:t>
            </a:r>
          </a:p>
          <a:p>
            <a:pPr marL="0" indent="0" algn="ctr" eaLnBrk="1" fontAlgn="auto" hangingPunct="1">
              <a:spcAft>
                <a:spcPts val="0"/>
              </a:spcAft>
              <a:buFont typeface="Arial" charset="0"/>
              <a:buNone/>
              <a:defRPr/>
            </a:pPr>
            <a:endParaRPr lang="fr-LU" sz="2400" dirty="0" smtClean="0"/>
          </a:p>
          <a:p>
            <a:pPr marL="0" indent="0" eaLnBrk="1" fontAlgn="auto" hangingPunct="1">
              <a:spcAft>
                <a:spcPts val="0"/>
              </a:spcAft>
              <a:buFont typeface="Arial" charset="0"/>
              <a:buNone/>
              <a:defRPr/>
            </a:pPr>
            <a:endParaRPr lang="fr-LU" sz="2400" dirty="0" smtClean="0"/>
          </a:p>
          <a:p>
            <a:pPr marL="0" indent="0" eaLnBrk="1" fontAlgn="auto" hangingPunct="1">
              <a:spcAft>
                <a:spcPts val="0"/>
              </a:spcAft>
              <a:buFont typeface="Arial" charset="0"/>
              <a:buNone/>
              <a:defRPr/>
            </a:pPr>
            <a:endParaRPr lang="fr-LU" sz="2400" dirty="0" smtClean="0"/>
          </a:p>
        </p:txBody>
      </p:sp>
      <p:sp>
        <p:nvSpPr>
          <p:cNvPr id="6" name="AutoShape 2" descr="http://wiki.infodata.lu/_media/devtools/intools/ged2/gedemailtrfmail2.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7" name="AutoShape 4" descr="http://wiki.infodata.lu/_media/devtools/intools/ged2/gedemailtrfmail2.pn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8" name="AutoShape 7" descr="http://wiki.infodata.lu/lib/exe/fetch.php?media=devtools/intools/ged2/gedclicinfodata.jpg&amp;cache="/>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sp>
        <p:nvSpPr>
          <p:cNvPr id="12" name="Titre 1"/>
          <p:cNvSpPr txBox="1">
            <a:spLocks/>
          </p:cNvSpPr>
          <p:nvPr/>
        </p:nvSpPr>
        <p:spPr bwMode="auto">
          <a:xfrm>
            <a:off x="1619672" y="2636912"/>
            <a:ext cx="5697347" cy="1886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marL="457200" indent="-457200" eaLnBrk="1" hangingPunct="1">
              <a:buFontTx/>
              <a:buChar char="-"/>
            </a:pPr>
            <a:r>
              <a:rPr lang="fr-LU" sz="4000" b="1" dirty="0" smtClean="0"/>
              <a:t>Le projet GED-IN MAIL</a:t>
            </a:r>
          </a:p>
          <a:p>
            <a:pPr marL="457200" indent="-457200" eaLnBrk="1" hangingPunct="1">
              <a:buFontTx/>
              <a:buChar char="-"/>
            </a:pPr>
            <a:endParaRPr lang="fr-LU" sz="4000" b="1" dirty="0"/>
          </a:p>
          <a:p>
            <a:pPr marL="457200" indent="-457200" eaLnBrk="1" hangingPunct="1">
              <a:buFontTx/>
              <a:buChar char="-"/>
            </a:pPr>
            <a:r>
              <a:rPr lang="fr-LU" sz="4000" b="1" dirty="0" smtClean="0"/>
              <a:t>Le </a:t>
            </a:r>
            <a:r>
              <a:rPr lang="fr-LU" sz="4000" b="1" dirty="0"/>
              <a:t>projet GED-IN DROP</a:t>
            </a:r>
          </a:p>
          <a:p>
            <a:pPr marL="457200" indent="-457200" eaLnBrk="1" hangingPunct="1">
              <a:buFontTx/>
              <a:buChar char="-"/>
            </a:pPr>
            <a:endParaRPr lang="fr-LU" sz="4000" b="1" dirty="0" smtClean="0"/>
          </a:p>
        </p:txBody>
      </p:sp>
      <p:sp>
        <p:nvSpPr>
          <p:cNvPr id="15" name="Titre 1"/>
          <p:cNvSpPr txBox="1">
            <a:spLocks/>
          </p:cNvSpPr>
          <p:nvPr/>
        </p:nvSpPr>
        <p:spPr bwMode="auto">
          <a:xfrm>
            <a:off x="2915816" y="3936520"/>
            <a:ext cx="4248472"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endParaRPr lang="fr-LU" sz="3200" b="1" dirty="0" smtClean="0"/>
          </a:p>
        </p:txBody>
      </p:sp>
    </p:spTree>
    <p:extLst>
      <p:ext uri="{BB962C8B-B14F-4D97-AF65-F5344CB8AC3E}">
        <p14:creationId xmlns:p14="http://schemas.microsoft.com/office/powerpoint/2010/main" val="36647823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2"/>
            <a:ext cx="8891587" cy="5074691"/>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Articles</a:t>
            </a:r>
            <a:endParaRPr lang="fr-LU" sz="2000" dirty="0" smtClean="0"/>
          </a:p>
          <a:p>
            <a:pPr marL="0" indent="0" eaLnBrk="1" fontAlgn="auto" hangingPunct="1">
              <a:spcAft>
                <a:spcPts val="0"/>
              </a:spcAft>
              <a:buFont typeface="Wingdings" pitchFamily="2" charset="2"/>
              <a:buChar char="ü"/>
              <a:defRPr/>
            </a:pPr>
            <a:r>
              <a:rPr lang="fr-LU" sz="2000" dirty="0" smtClean="0"/>
              <a:t>Possibilité de gérer une transaction permettant de définir la composition d’un article avec des composants à prix indexés (métaux précieux par exemple).</a:t>
            </a:r>
          </a:p>
          <a:p>
            <a:pPr marL="0" indent="0" eaLnBrk="1" fontAlgn="auto" hangingPunct="1">
              <a:spcAft>
                <a:spcPts val="0"/>
              </a:spcAft>
              <a:buFont typeface="Wingdings" pitchFamily="2" charset="2"/>
              <a:buChar char="ü"/>
              <a:defRPr/>
            </a:pPr>
            <a:endParaRPr lang="fr-LU" sz="2000" dirty="0" smtClean="0"/>
          </a:p>
          <a:p>
            <a:pPr marL="0" indent="0" eaLnBrk="1" fontAlgn="auto" hangingPunct="1">
              <a:spcAft>
                <a:spcPts val="0"/>
              </a:spcAft>
              <a:buNone/>
              <a:defRPr/>
            </a:pPr>
            <a:endParaRPr lang="fr-LU" sz="2000" dirty="0" smtClean="0"/>
          </a:p>
        </p:txBody>
      </p:sp>
      <p:pic>
        <p:nvPicPr>
          <p:cNvPr id="9" name="Picture 2"/>
          <p:cNvPicPr>
            <a:picLocks noChangeAspect="1" noChangeArrowheads="1"/>
          </p:cNvPicPr>
          <p:nvPr/>
        </p:nvPicPr>
        <p:blipFill>
          <a:blip r:embed="rId3" cstate="print"/>
          <a:srcRect/>
          <a:stretch>
            <a:fillRect/>
          </a:stretch>
        </p:blipFill>
        <p:spPr bwMode="auto">
          <a:xfrm>
            <a:off x="971600" y="2492896"/>
            <a:ext cx="6552728" cy="36439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txBox="1">
            <a:spLocks/>
          </p:cNvSpPr>
          <p:nvPr/>
        </p:nvSpPr>
        <p:spPr bwMode="auto">
          <a:xfrm>
            <a:off x="611560" y="290140"/>
            <a:ext cx="82296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LU" b="1" dirty="0" smtClean="0"/>
              <a:t>        </a:t>
            </a:r>
            <a:r>
              <a:rPr lang="fr-LU" dirty="0" smtClean="0"/>
              <a:t>INTEGRIX version </a:t>
            </a:r>
            <a:r>
              <a:rPr lang="fr-LU" dirty="0" smtClean="0"/>
              <a:t>2014</a:t>
            </a:r>
          </a:p>
        </p:txBody>
      </p:sp>
      <p:sp>
        <p:nvSpPr>
          <p:cNvPr id="16" name="Espace réservé du contenu 2"/>
          <p:cNvSpPr txBox="1">
            <a:spLocks/>
          </p:cNvSpPr>
          <p:nvPr/>
        </p:nvSpPr>
        <p:spPr bwMode="auto">
          <a:xfrm>
            <a:off x="85514" y="1052736"/>
            <a:ext cx="8891587"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charset="0"/>
              <a:buNone/>
              <a:defRPr/>
            </a:pPr>
            <a:r>
              <a:rPr lang="fr-LU" sz="2800" b="1" dirty="0" smtClean="0">
                <a:solidFill>
                  <a:schemeClr val="accent6"/>
                </a:solidFill>
              </a:rPr>
              <a:t>GED-IN MAIL - la problématique</a:t>
            </a:r>
            <a:endParaRPr lang="fr-LU" sz="2000" dirty="0" smtClean="0"/>
          </a:p>
          <a:p>
            <a:pPr marL="0" indent="0" eaLnBrk="1" fontAlgn="auto" hangingPunct="1">
              <a:spcAft>
                <a:spcPts val="0"/>
              </a:spcAft>
              <a:buFont typeface="Arial" charset="0"/>
              <a:buNone/>
              <a:defRPr/>
            </a:pPr>
            <a:endParaRPr lang="fr-LU" sz="2000" dirty="0" smtClean="0"/>
          </a:p>
        </p:txBody>
      </p:sp>
      <p:sp>
        <p:nvSpPr>
          <p:cNvPr id="17" name="ZoneTexte 16"/>
          <p:cNvSpPr txBox="1"/>
          <p:nvPr/>
        </p:nvSpPr>
        <p:spPr>
          <a:xfrm>
            <a:off x="539552" y="1899989"/>
            <a:ext cx="8136904" cy="2308324"/>
          </a:xfrm>
          <a:prstGeom prst="rect">
            <a:avLst/>
          </a:prstGeom>
          <a:noFill/>
          <a:ln>
            <a:noFill/>
          </a:ln>
        </p:spPr>
        <p:txBody>
          <a:bodyPr wrap="square" rtlCol="0">
            <a:spAutoFit/>
          </a:bodyPr>
          <a:lstStyle/>
          <a:p>
            <a:pPr algn="ctr"/>
            <a:r>
              <a:rPr lang="fr-FR" sz="2000" dirty="0" smtClean="0"/>
              <a:t>De nos jours, la gestion des mails, c’est le b… !!!</a:t>
            </a:r>
            <a:endParaRPr lang="fr-FR" sz="2000" dirty="0"/>
          </a:p>
          <a:p>
            <a:pPr algn="ctr"/>
            <a:r>
              <a:rPr lang="fr-FR" sz="2000" dirty="0"/>
              <a:t>Il </a:t>
            </a:r>
            <a:r>
              <a:rPr lang="fr-FR" sz="2000" dirty="0" smtClean="0"/>
              <a:t>y a </a:t>
            </a:r>
            <a:r>
              <a:rPr lang="fr-FR" sz="2000" dirty="0"/>
              <a:t>souvent autant d’organisations de classement de mails que de personnes dans l’entreprise </a:t>
            </a:r>
            <a:r>
              <a:rPr lang="fr-FR" sz="2000" dirty="0" smtClean="0"/>
              <a:t>!!!</a:t>
            </a:r>
            <a:endParaRPr lang="fr-FR" dirty="0"/>
          </a:p>
          <a:p>
            <a:pPr algn="ctr"/>
            <a:r>
              <a:rPr lang="fr-FR" sz="4800" b="1" dirty="0" smtClean="0"/>
              <a:t>=</a:t>
            </a:r>
            <a:endParaRPr lang="fr-FR" dirty="0"/>
          </a:p>
          <a:p>
            <a:pPr algn="ctr"/>
            <a:r>
              <a:rPr lang="fr-FR" sz="3600" b="1" dirty="0" smtClean="0"/>
              <a:t>ANARCHIE</a:t>
            </a:r>
          </a:p>
        </p:txBody>
      </p:sp>
      <p:sp>
        <p:nvSpPr>
          <p:cNvPr id="14" name="ZoneTexte 13"/>
          <p:cNvSpPr txBox="1"/>
          <p:nvPr/>
        </p:nvSpPr>
        <p:spPr>
          <a:xfrm>
            <a:off x="315355" y="5373216"/>
            <a:ext cx="8525805" cy="584775"/>
          </a:xfrm>
          <a:prstGeom prst="rect">
            <a:avLst/>
          </a:prstGeom>
          <a:solidFill>
            <a:schemeClr val="bg1"/>
          </a:solidFill>
          <a:ln>
            <a:solidFill>
              <a:schemeClr val="accent1">
                <a:lumMod val="75000"/>
              </a:schemeClr>
            </a:solidFill>
          </a:ln>
        </p:spPr>
        <p:txBody>
          <a:bodyPr wrap="square" rtlCol="0">
            <a:spAutoFit/>
          </a:bodyPr>
          <a:lstStyle/>
          <a:p>
            <a:pPr algn="ctr"/>
            <a:r>
              <a:rPr lang="fr-FR" sz="3200" dirty="0" smtClean="0"/>
              <a:t>Le projet </a:t>
            </a:r>
            <a:r>
              <a:rPr lang="fr-FR" sz="3200" b="1" dirty="0" smtClean="0"/>
              <a:t>GED-IN MAIL</a:t>
            </a:r>
            <a:r>
              <a:rPr lang="fr-FR" sz="3200" dirty="0" smtClean="0"/>
              <a:t> est notre solution</a:t>
            </a:r>
          </a:p>
        </p:txBody>
      </p:sp>
      <p:sp>
        <p:nvSpPr>
          <p:cNvPr id="19" name="Rectangle 18"/>
          <p:cNvSpPr/>
          <p:nvPr/>
        </p:nvSpPr>
        <p:spPr>
          <a:xfrm>
            <a:off x="345101" y="4869160"/>
            <a:ext cx="8525805"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p:cNvSpPr/>
          <p:nvPr/>
        </p:nvSpPr>
        <p:spPr>
          <a:xfrm>
            <a:off x="315355" y="1556792"/>
            <a:ext cx="8661746" cy="295232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51434466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txBox="1">
            <a:spLocks/>
          </p:cNvSpPr>
          <p:nvPr/>
        </p:nvSpPr>
        <p:spPr bwMode="auto">
          <a:xfrm>
            <a:off x="611560" y="290140"/>
            <a:ext cx="82296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LU" b="1" dirty="0" smtClean="0"/>
              <a:t>        </a:t>
            </a:r>
            <a:r>
              <a:rPr lang="fr-LU" dirty="0" smtClean="0"/>
              <a:t>INTEGRIX version </a:t>
            </a:r>
            <a:r>
              <a:rPr lang="fr-LU" dirty="0" smtClean="0"/>
              <a:t>2014</a:t>
            </a:r>
          </a:p>
        </p:txBody>
      </p:sp>
      <p:sp>
        <p:nvSpPr>
          <p:cNvPr id="16" name="Espace réservé du contenu 2"/>
          <p:cNvSpPr txBox="1">
            <a:spLocks/>
          </p:cNvSpPr>
          <p:nvPr/>
        </p:nvSpPr>
        <p:spPr bwMode="auto">
          <a:xfrm>
            <a:off x="0" y="1016732"/>
            <a:ext cx="8891587"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charset="0"/>
              <a:buNone/>
              <a:defRPr/>
            </a:pPr>
            <a:r>
              <a:rPr lang="fr-LU" sz="2800" b="1" dirty="0" smtClean="0">
                <a:solidFill>
                  <a:schemeClr val="accent6"/>
                </a:solidFill>
              </a:rPr>
              <a:t>GED-IN MAIL - la problématique</a:t>
            </a:r>
            <a:endParaRPr lang="fr-LU" sz="2000" dirty="0" smtClean="0"/>
          </a:p>
          <a:p>
            <a:pPr marL="0" indent="0" eaLnBrk="1" fontAlgn="auto" hangingPunct="1">
              <a:spcAft>
                <a:spcPts val="0"/>
              </a:spcAft>
              <a:buFont typeface="Arial" charset="0"/>
              <a:buNone/>
              <a:defRPr/>
            </a:pPr>
            <a:endParaRPr lang="fr-LU" sz="2000" dirty="0" smtClean="0"/>
          </a:p>
        </p:txBody>
      </p:sp>
      <p:pic>
        <p:nvPicPr>
          <p:cNvPr id="512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890" y="1556792"/>
            <a:ext cx="8581049" cy="35283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ZoneTexte 8"/>
          <p:cNvSpPr txBox="1"/>
          <p:nvPr/>
        </p:nvSpPr>
        <p:spPr>
          <a:xfrm>
            <a:off x="3923928" y="4486874"/>
            <a:ext cx="2736304" cy="369332"/>
          </a:xfrm>
          <a:prstGeom prst="rect">
            <a:avLst/>
          </a:prstGeom>
          <a:solidFill>
            <a:schemeClr val="bg1"/>
          </a:solidFill>
          <a:ln>
            <a:solidFill>
              <a:schemeClr val="tx1"/>
            </a:solidFill>
          </a:ln>
        </p:spPr>
        <p:txBody>
          <a:bodyPr wrap="square" rtlCol="0">
            <a:spAutoFit/>
          </a:bodyPr>
          <a:lstStyle/>
          <a:p>
            <a:r>
              <a:rPr lang="fr-FR" dirty="0" smtClean="0"/>
              <a:t>Un boite email saturée</a:t>
            </a:r>
          </a:p>
        </p:txBody>
      </p:sp>
    </p:spTree>
    <p:extLst>
      <p:ext uri="{BB962C8B-B14F-4D97-AF65-F5344CB8AC3E}">
        <p14:creationId xmlns:p14="http://schemas.microsoft.com/office/powerpoint/2010/main" val="31327161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9512" y="1628800"/>
            <a:ext cx="8534288" cy="2952328"/>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pic>
        <p:nvPicPr>
          <p:cNvPr id="5" name="Picture 10" descr="C:\Users\SA0987~1.INF\AppData\Local\Temp\SNAGHTML19fc5c6.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27703"/>
          <a:stretch/>
        </p:blipFill>
        <p:spPr bwMode="auto">
          <a:xfrm>
            <a:off x="1043608" y="3785261"/>
            <a:ext cx="5523479" cy="2823774"/>
          </a:xfrm>
          <a:prstGeom prst="rect">
            <a:avLst/>
          </a:prstGeom>
          <a:noFill/>
          <a:extLst>
            <a:ext uri="{909E8E84-426E-40DD-AFC4-6F175D3DCCD1}">
              <a14:hiddenFill xmlns:a14="http://schemas.microsoft.com/office/drawing/2010/main">
                <a:solidFill>
                  <a:srgbClr val="FFFFFF"/>
                </a:solidFill>
              </a14:hiddenFill>
            </a:ext>
          </a:extLst>
        </p:spPr>
      </p:pic>
      <p:sp>
        <p:nvSpPr>
          <p:cNvPr id="6" name="Virage 5"/>
          <p:cNvSpPr/>
          <p:nvPr/>
        </p:nvSpPr>
        <p:spPr>
          <a:xfrm rot="5400000">
            <a:off x="4587283" y="2871106"/>
            <a:ext cx="1008113" cy="111940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
        <p:nvSpPr>
          <p:cNvPr id="11" name="Titre 1"/>
          <p:cNvSpPr txBox="1">
            <a:spLocks/>
          </p:cNvSpPr>
          <p:nvPr/>
        </p:nvSpPr>
        <p:spPr bwMode="auto">
          <a:xfrm>
            <a:off x="611560" y="290140"/>
            <a:ext cx="82296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LU" b="1" dirty="0" smtClean="0"/>
              <a:t>        </a:t>
            </a:r>
            <a:r>
              <a:rPr lang="fr-LU" dirty="0" smtClean="0"/>
              <a:t>STOCKIX+ version 2014</a:t>
            </a:r>
          </a:p>
        </p:txBody>
      </p:sp>
      <p:sp>
        <p:nvSpPr>
          <p:cNvPr id="16" name="Espace réservé du contenu 2"/>
          <p:cNvSpPr txBox="1">
            <a:spLocks/>
          </p:cNvSpPr>
          <p:nvPr/>
        </p:nvSpPr>
        <p:spPr bwMode="auto">
          <a:xfrm>
            <a:off x="85514" y="1052736"/>
            <a:ext cx="8891587"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charset="0"/>
              <a:buNone/>
              <a:defRPr/>
            </a:pPr>
            <a:r>
              <a:rPr lang="fr-LU" sz="2800" b="1" dirty="0" smtClean="0">
                <a:solidFill>
                  <a:schemeClr val="accent6"/>
                </a:solidFill>
              </a:rPr>
              <a:t>GED-IN MAIL</a:t>
            </a:r>
            <a:endParaRPr lang="fr-LU" sz="2000" dirty="0" smtClean="0"/>
          </a:p>
          <a:p>
            <a:pPr marL="0" indent="0" eaLnBrk="1" fontAlgn="auto" hangingPunct="1">
              <a:spcAft>
                <a:spcPts val="0"/>
              </a:spcAft>
              <a:buFont typeface="Arial" charset="0"/>
              <a:buNone/>
              <a:defRPr/>
            </a:pPr>
            <a:endParaRPr lang="fr-LU" sz="2000" dirty="0" smtClean="0"/>
          </a:p>
        </p:txBody>
      </p:sp>
      <p:sp>
        <p:nvSpPr>
          <p:cNvPr id="17" name="ZoneTexte 16"/>
          <p:cNvSpPr txBox="1"/>
          <p:nvPr/>
        </p:nvSpPr>
        <p:spPr>
          <a:xfrm>
            <a:off x="6516216" y="4437111"/>
            <a:ext cx="1892896" cy="1477328"/>
          </a:xfrm>
          <a:prstGeom prst="rect">
            <a:avLst/>
          </a:prstGeom>
          <a:solidFill>
            <a:schemeClr val="bg1"/>
          </a:solidFill>
          <a:ln>
            <a:solidFill>
              <a:schemeClr val="tx1"/>
            </a:solidFill>
          </a:ln>
        </p:spPr>
        <p:txBody>
          <a:bodyPr wrap="square" rtlCol="0">
            <a:spAutoFit/>
          </a:bodyPr>
          <a:lstStyle/>
          <a:p>
            <a:r>
              <a:rPr lang="fr-FR" dirty="0" smtClean="0"/>
              <a:t>OBJECTIF :</a:t>
            </a:r>
          </a:p>
          <a:p>
            <a:r>
              <a:rPr lang="fr-FR" dirty="0" smtClean="0"/>
              <a:t>Le rangement</a:t>
            </a:r>
          </a:p>
          <a:p>
            <a:r>
              <a:rPr lang="fr-FR" dirty="0"/>
              <a:t>d</a:t>
            </a:r>
            <a:r>
              <a:rPr lang="fr-FR" dirty="0" smtClean="0"/>
              <a:t>u mail dans</a:t>
            </a:r>
          </a:p>
          <a:p>
            <a:r>
              <a:rPr lang="fr-FR" dirty="0"/>
              <a:t>u</a:t>
            </a:r>
            <a:r>
              <a:rPr lang="fr-FR" dirty="0" smtClean="0"/>
              <a:t>n répertoire</a:t>
            </a:r>
          </a:p>
          <a:p>
            <a:r>
              <a:rPr lang="fr-FR" dirty="0"/>
              <a:t>c</a:t>
            </a:r>
            <a:r>
              <a:rPr lang="fr-FR" dirty="0" smtClean="0"/>
              <a:t>ommun (GED)</a:t>
            </a:r>
          </a:p>
        </p:txBody>
      </p:sp>
    </p:spTree>
    <p:extLst>
      <p:ext uri="{BB962C8B-B14F-4D97-AF65-F5344CB8AC3E}">
        <p14:creationId xmlns:p14="http://schemas.microsoft.com/office/powerpoint/2010/main" val="17899619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Titre 1"/>
          <p:cNvSpPr>
            <a:spLocks noGrp="1"/>
          </p:cNvSpPr>
          <p:nvPr>
            <p:ph type="title"/>
          </p:nvPr>
        </p:nvSpPr>
        <p:spPr>
          <a:xfrm>
            <a:off x="457200" y="274638"/>
            <a:ext cx="8229600" cy="777875"/>
          </a:xfrm>
        </p:spPr>
        <p:txBody>
          <a:bodyPr/>
          <a:lstStyle/>
          <a:p>
            <a:pPr eaLnBrk="1" hangingPunct="1"/>
            <a:r>
              <a:rPr lang="fr-LU" b="1" dirty="0" smtClean="0"/>
              <a:t>        </a:t>
            </a:r>
            <a:r>
              <a:rPr lang="fr-LU" dirty="0" smtClean="0"/>
              <a:t>INTEGRIX version </a:t>
            </a:r>
            <a:r>
              <a:rPr lang="fr-LU" dirty="0" smtClean="0"/>
              <a:t>2014</a:t>
            </a:r>
          </a:p>
        </p:txBody>
      </p:sp>
      <p:pic>
        <p:nvPicPr>
          <p:cNvPr id="2" name="Picture 2" descr="C:\Users\SA0987~1.INF\AppData\Local\Temp\SNAGHTML17c6bc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539440"/>
            <a:ext cx="6840760" cy="3473431"/>
          </a:xfrm>
          <a:prstGeom prst="rect">
            <a:avLst/>
          </a:prstGeom>
          <a:noFill/>
          <a:extLst>
            <a:ext uri="{909E8E84-426E-40DD-AFC4-6F175D3DCCD1}">
              <a14:hiddenFill xmlns:a14="http://schemas.microsoft.com/office/drawing/2010/main">
                <a:solidFill>
                  <a:srgbClr val="FFFFFF"/>
                </a:solidFill>
              </a14:hiddenFill>
            </a:ext>
          </a:extLst>
        </p:spPr>
      </p:pic>
      <p:sp>
        <p:nvSpPr>
          <p:cNvPr id="9" name="Espace réservé du contenu 2"/>
          <p:cNvSpPr txBox="1">
            <a:spLocks/>
          </p:cNvSpPr>
          <p:nvPr/>
        </p:nvSpPr>
        <p:spPr bwMode="auto">
          <a:xfrm>
            <a:off x="85514" y="1052736"/>
            <a:ext cx="8891587"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charset="0"/>
              <a:buNone/>
              <a:defRPr/>
            </a:pPr>
            <a:r>
              <a:rPr lang="fr-LU" sz="2800" b="1" dirty="0" smtClean="0">
                <a:solidFill>
                  <a:schemeClr val="accent6"/>
                </a:solidFill>
              </a:rPr>
              <a:t>GED-IN MAIL = automatisation du classement !</a:t>
            </a:r>
            <a:endParaRPr lang="fr-LU" sz="2000" dirty="0" smtClean="0"/>
          </a:p>
          <a:p>
            <a:pPr marL="0" indent="0" eaLnBrk="1" fontAlgn="auto" hangingPunct="1">
              <a:spcAft>
                <a:spcPts val="0"/>
              </a:spcAft>
              <a:buFont typeface="Arial" charset="0"/>
              <a:buNone/>
              <a:defRPr/>
            </a:pPr>
            <a:endParaRPr lang="fr-LU" sz="2000" dirty="0" smtClean="0"/>
          </a:p>
          <a:p>
            <a:pPr marL="0" indent="0" eaLnBrk="1" fontAlgn="auto" hangingPunct="1">
              <a:spcAft>
                <a:spcPts val="0"/>
              </a:spcAft>
              <a:buFont typeface="Arial" charset="0"/>
              <a:buNone/>
              <a:defRPr/>
            </a:pPr>
            <a:endParaRPr lang="fr-LU" sz="2000" dirty="0" smtClean="0"/>
          </a:p>
        </p:txBody>
      </p:sp>
      <p:pic>
        <p:nvPicPr>
          <p:cNvPr id="1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5616" y="4437112"/>
            <a:ext cx="7942263" cy="1628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Virage 15"/>
          <p:cNvSpPr/>
          <p:nvPr/>
        </p:nvSpPr>
        <p:spPr>
          <a:xfrm rot="5400000">
            <a:off x="6283829" y="3733395"/>
            <a:ext cx="1008113" cy="1119403"/>
          </a:xfrm>
          <a:prstGeom prst="ben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smtClean="0"/>
              <a:t>La version suivante c’est la ROBOTISATION</a:t>
            </a:r>
            <a:endParaRPr lang="fr-FR" dirty="0"/>
          </a:p>
        </p:txBody>
      </p:sp>
      <p:sp>
        <p:nvSpPr>
          <p:cNvPr id="4" name="Titre 1"/>
          <p:cNvSpPr>
            <a:spLocks noGrp="1"/>
          </p:cNvSpPr>
          <p:nvPr>
            <p:ph type="title"/>
          </p:nvPr>
        </p:nvSpPr>
        <p:spPr>
          <a:xfrm>
            <a:off x="457200" y="274638"/>
            <a:ext cx="8229600" cy="777875"/>
          </a:xfrm>
        </p:spPr>
        <p:txBody>
          <a:bodyPr/>
          <a:lstStyle/>
          <a:p>
            <a:pPr eaLnBrk="1" hangingPunct="1"/>
            <a:r>
              <a:rPr lang="fr-LU" b="1" dirty="0" smtClean="0"/>
              <a:t>        </a:t>
            </a:r>
            <a:r>
              <a:rPr lang="fr-LU" dirty="0" smtClean="0"/>
              <a:t>INTEGRIX version </a:t>
            </a:r>
            <a:r>
              <a:rPr lang="fr-LU" dirty="0" smtClean="0"/>
              <a:t>2014</a:t>
            </a:r>
          </a:p>
        </p:txBody>
      </p:sp>
      <p:sp>
        <p:nvSpPr>
          <p:cNvPr id="6" name="Espace réservé du contenu 2"/>
          <p:cNvSpPr txBox="1">
            <a:spLocks/>
          </p:cNvSpPr>
          <p:nvPr/>
        </p:nvSpPr>
        <p:spPr bwMode="auto">
          <a:xfrm>
            <a:off x="85514" y="1052736"/>
            <a:ext cx="8891587"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charset="0"/>
              <a:buNone/>
              <a:defRPr/>
            </a:pPr>
            <a:r>
              <a:rPr lang="fr-LU" sz="2800" b="1" dirty="0" smtClean="0">
                <a:solidFill>
                  <a:schemeClr val="accent6"/>
                </a:solidFill>
              </a:rPr>
              <a:t>GED-IN MAIL = automatisation du classement !</a:t>
            </a:r>
            <a:endParaRPr lang="fr-LU" sz="2000" dirty="0" smtClean="0"/>
          </a:p>
          <a:p>
            <a:pPr marL="0" indent="0" eaLnBrk="1" fontAlgn="auto" hangingPunct="1">
              <a:spcAft>
                <a:spcPts val="0"/>
              </a:spcAft>
              <a:buFont typeface="Arial" charset="0"/>
              <a:buNone/>
              <a:defRPr/>
            </a:pPr>
            <a:endParaRPr lang="fr-LU" sz="2000" dirty="0" smtClean="0"/>
          </a:p>
          <a:p>
            <a:pPr marL="0" indent="0" eaLnBrk="1" fontAlgn="auto" hangingPunct="1">
              <a:spcAft>
                <a:spcPts val="0"/>
              </a:spcAft>
              <a:buFont typeface="Arial" charset="0"/>
              <a:buNone/>
              <a:defRPr/>
            </a:pPr>
            <a:endParaRPr lang="fr-LU" sz="2000" dirty="0" smtClean="0"/>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2420888"/>
            <a:ext cx="8317200" cy="2808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7834094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re 1"/>
          <p:cNvSpPr txBox="1">
            <a:spLocks/>
          </p:cNvSpPr>
          <p:nvPr/>
        </p:nvSpPr>
        <p:spPr bwMode="auto">
          <a:xfrm>
            <a:off x="611560" y="290140"/>
            <a:ext cx="82296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LU" b="1" dirty="0" smtClean="0"/>
              <a:t>        </a:t>
            </a:r>
            <a:r>
              <a:rPr lang="fr-LU" dirty="0" smtClean="0"/>
              <a:t>INTEGRIX version </a:t>
            </a:r>
            <a:r>
              <a:rPr lang="fr-LU" dirty="0" smtClean="0"/>
              <a:t>2014</a:t>
            </a:r>
          </a:p>
        </p:txBody>
      </p:sp>
      <p:sp>
        <p:nvSpPr>
          <p:cNvPr id="16" name="Espace réservé du contenu 2"/>
          <p:cNvSpPr txBox="1">
            <a:spLocks/>
          </p:cNvSpPr>
          <p:nvPr/>
        </p:nvSpPr>
        <p:spPr bwMode="auto">
          <a:xfrm>
            <a:off x="85514" y="1052736"/>
            <a:ext cx="8891587"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charset="0"/>
              <a:buNone/>
              <a:defRPr/>
            </a:pPr>
            <a:r>
              <a:rPr lang="fr-LU" sz="2800" b="1" dirty="0" smtClean="0">
                <a:solidFill>
                  <a:schemeClr val="accent6"/>
                </a:solidFill>
              </a:rPr>
              <a:t>GED-IN DROP - la problématique</a:t>
            </a:r>
            <a:endParaRPr lang="fr-LU" sz="2000" dirty="0" smtClean="0"/>
          </a:p>
          <a:p>
            <a:pPr marL="0" indent="0" eaLnBrk="1" fontAlgn="auto" hangingPunct="1">
              <a:spcAft>
                <a:spcPts val="0"/>
              </a:spcAft>
              <a:buFont typeface="Arial" charset="0"/>
              <a:buNone/>
              <a:defRPr/>
            </a:pPr>
            <a:endParaRPr lang="fr-LU" sz="2000" dirty="0" smtClean="0"/>
          </a:p>
        </p:txBody>
      </p:sp>
      <p:sp>
        <p:nvSpPr>
          <p:cNvPr id="17" name="ZoneTexte 16"/>
          <p:cNvSpPr txBox="1"/>
          <p:nvPr/>
        </p:nvSpPr>
        <p:spPr>
          <a:xfrm>
            <a:off x="462854" y="1844824"/>
            <a:ext cx="8378305" cy="2616101"/>
          </a:xfrm>
          <a:prstGeom prst="rect">
            <a:avLst/>
          </a:prstGeom>
          <a:noFill/>
          <a:ln>
            <a:noFill/>
          </a:ln>
        </p:spPr>
        <p:txBody>
          <a:bodyPr wrap="square" rtlCol="0">
            <a:spAutoFit/>
          </a:bodyPr>
          <a:lstStyle/>
          <a:p>
            <a:pPr algn="ctr"/>
            <a:r>
              <a:rPr lang="fr-FR" sz="2000" dirty="0" smtClean="0"/>
              <a:t>De nos jours, nous avons de plus en en plus de documents à gérer ; (Photos, documents PDF,  Excel, Word, …)</a:t>
            </a:r>
          </a:p>
          <a:p>
            <a:pPr algn="ctr"/>
            <a:r>
              <a:rPr lang="fr-FR" sz="2000" dirty="0" smtClean="0"/>
              <a:t>Ranger des documents, c’est toujours compliqué !!!</a:t>
            </a:r>
            <a:endParaRPr lang="fr-FR" sz="2000" dirty="0"/>
          </a:p>
          <a:p>
            <a:pPr algn="ctr"/>
            <a:r>
              <a:rPr lang="fr-FR" sz="2000" dirty="0" smtClean="0"/>
              <a:t>Il faut connaitre la structure des répertoires et naviguer  </a:t>
            </a:r>
            <a:endParaRPr lang="fr-FR" dirty="0"/>
          </a:p>
          <a:p>
            <a:pPr algn="ctr"/>
            <a:r>
              <a:rPr lang="fr-FR" sz="4800" b="1" dirty="0" smtClean="0"/>
              <a:t>=</a:t>
            </a:r>
            <a:endParaRPr lang="fr-FR" sz="3600" b="1" dirty="0"/>
          </a:p>
          <a:p>
            <a:pPr algn="ctr"/>
            <a:r>
              <a:rPr lang="fr-FR" sz="3600" b="1" dirty="0" smtClean="0"/>
              <a:t>DIFFICILE</a:t>
            </a:r>
            <a:endParaRPr lang="fr-FR" dirty="0"/>
          </a:p>
        </p:txBody>
      </p:sp>
      <p:sp>
        <p:nvSpPr>
          <p:cNvPr id="14" name="ZoneTexte 13"/>
          <p:cNvSpPr txBox="1"/>
          <p:nvPr/>
        </p:nvSpPr>
        <p:spPr>
          <a:xfrm>
            <a:off x="315355" y="5373216"/>
            <a:ext cx="8525805" cy="584775"/>
          </a:xfrm>
          <a:prstGeom prst="rect">
            <a:avLst/>
          </a:prstGeom>
          <a:solidFill>
            <a:schemeClr val="bg1"/>
          </a:solidFill>
          <a:ln>
            <a:solidFill>
              <a:schemeClr val="accent1">
                <a:lumMod val="75000"/>
              </a:schemeClr>
            </a:solidFill>
          </a:ln>
        </p:spPr>
        <p:txBody>
          <a:bodyPr wrap="square" rtlCol="0">
            <a:spAutoFit/>
          </a:bodyPr>
          <a:lstStyle/>
          <a:p>
            <a:pPr algn="ctr"/>
            <a:r>
              <a:rPr lang="fr-FR" sz="3200" dirty="0" smtClean="0"/>
              <a:t>Le projet </a:t>
            </a:r>
            <a:r>
              <a:rPr lang="fr-FR" sz="3200" b="1" dirty="0" smtClean="0"/>
              <a:t>GED-IN DROP</a:t>
            </a:r>
            <a:r>
              <a:rPr lang="fr-FR" sz="3200" dirty="0" smtClean="0"/>
              <a:t> est notre solution</a:t>
            </a:r>
          </a:p>
        </p:txBody>
      </p:sp>
      <p:sp>
        <p:nvSpPr>
          <p:cNvPr id="19" name="Rectangle 18"/>
          <p:cNvSpPr/>
          <p:nvPr/>
        </p:nvSpPr>
        <p:spPr>
          <a:xfrm>
            <a:off x="345101" y="4869160"/>
            <a:ext cx="8525805"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p:cNvSpPr/>
          <p:nvPr/>
        </p:nvSpPr>
        <p:spPr>
          <a:xfrm>
            <a:off x="315355" y="1556792"/>
            <a:ext cx="8661746" cy="295232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1424705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auto">
          <a:xfrm>
            <a:off x="607864" y="266706"/>
            <a:ext cx="82296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LU" b="1" dirty="0" smtClean="0"/>
              <a:t>        </a:t>
            </a:r>
            <a:r>
              <a:rPr lang="fr-LU" dirty="0" smtClean="0"/>
              <a:t>INTEGRIX version </a:t>
            </a:r>
            <a:r>
              <a:rPr lang="fr-LU" dirty="0" smtClean="0"/>
              <a:t>2014</a:t>
            </a:r>
          </a:p>
        </p:txBody>
      </p:sp>
      <p:sp>
        <p:nvSpPr>
          <p:cNvPr id="5" name="Espace réservé du contenu 2"/>
          <p:cNvSpPr txBox="1">
            <a:spLocks/>
          </p:cNvSpPr>
          <p:nvPr/>
        </p:nvSpPr>
        <p:spPr bwMode="auto">
          <a:xfrm>
            <a:off x="81815" y="1142746"/>
            <a:ext cx="8891587"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charset="0"/>
              <a:buNone/>
              <a:defRPr/>
            </a:pPr>
            <a:r>
              <a:rPr lang="fr-LU" sz="2800" b="1" dirty="0" smtClean="0">
                <a:solidFill>
                  <a:schemeClr val="accent6"/>
                </a:solidFill>
              </a:rPr>
              <a:t>GED-IN DROP</a:t>
            </a:r>
            <a:endParaRPr lang="fr-LU" sz="2000" dirty="0" smtClean="0"/>
          </a:p>
          <a:p>
            <a:pPr marL="0" indent="0" eaLnBrk="1" fontAlgn="auto" hangingPunct="1">
              <a:spcAft>
                <a:spcPts val="0"/>
              </a:spcAft>
              <a:buFont typeface="Arial" charset="0"/>
              <a:buNone/>
              <a:defRPr/>
            </a:pPr>
            <a:endParaRPr lang="fr-LU" sz="2000" dirty="0" smtClean="0"/>
          </a:p>
        </p:txBody>
      </p:sp>
      <p:sp>
        <p:nvSpPr>
          <p:cNvPr id="8" name="Espace réservé du contenu 2"/>
          <p:cNvSpPr txBox="1">
            <a:spLocks/>
          </p:cNvSpPr>
          <p:nvPr/>
        </p:nvSpPr>
        <p:spPr bwMode="auto">
          <a:xfrm>
            <a:off x="81816" y="1682806"/>
            <a:ext cx="8891587" cy="648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fontScale="85000" lnSpcReduction="10000"/>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eaLnBrk="1" fontAlgn="auto" hangingPunct="1">
              <a:spcAft>
                <a:spcPts val="0"/>
              </a:spcAft>
              <a:buFont typeface="Wingdings" pitchFamily="2" charset="2"/>
              <a:buChar char="ü"/>
              <a:defRPr/>
            </a:pPr>
            <a:r>
              <a:rPr lang="fr-LU" sz="2000" dirty="0" smtClean="0"/>
              <a:t>Depuis le poste de travail, l’activation de la DROPBOX Infodata, en écoute des fichiers à ranger. </a:t>
            </a:r>
          </a:p>
          <a:p>
            <a:pPr marL="0" indent="0" eaLnBrk="1" fontAlgn="auto" hangingPunct="1">
              <a:spcAft>
                <a:spcPts val="0"/>
              </a:spcAft>
              <a:buFont typeface="Wingdings" pitchFamily="2" charset="2"/>
              <a:buChar char="ü"/>
              <a:defRPr/>
            </a:pPr>
            <a:r>
              <a:rPr lang="fr-LU" sz="2000" dirty="0" smtClean="0"/>
              <a:t>Un interface de rangement intuitif</a:t>
            </a:r>
          </a:p>
          <a:p>
            <a:pPr marL="0" indent="0" eaLnBrk="1" fontAlgn="auto" hangingPunct="1">
              <a:spcAft>
                <a:spcPts val="0"/>
              </a:spcAft>
              <a:buFont typeface="Arial" charset="0"/>
              <a:buNone/>
              <a:defRPr/>
            </a:pPr>
            <a:endParaRPr lang="fr-LU" sz="2000" dirty="0" smtClean="0"/>
          </a:p>
          <a:p>
            <a:pPr marL="0" indent="0" eaLnBrk="1" fontAlgn="auto" hangingPunct="1">
              <a:spcAft>
                <a:spcPts val="0"/>
              </a:spcAft>
              <a:buFont typeface="Arial" charset="0"/>
              <a:buNone/>
              <a:defRPr/>
            </a:pPr>
            <a:endParaRPr lang="fr-LU" sz="2000" dirty="0" smtClean="0"/>
          </a:p>
        </p:txBody>
      </p:sp>
      <p:pic>
        <p:nvPicPr>
          <p:cNvPr id="4103" name="Picture 7"/>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38774" t="-5773" r="191" b="1059"/>
          <a:stretch/>
        </p:blipFill>
        <p:spPr bwMode="auto">
          <a:xfrm>
            <a:off x="4788024" y="3389757"/>
            <a:ext cx="3786051" cy="278989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Flèche courbée vers la gauche 6"/>
          <p:cNvSpPr/>
          <p:nvPr/>
        </p:nvSpPr>
        <p:spPr>
          <a:xfrm rot="18390866">
            <a:off x="4671630" y="1784919"/>
            <a:ext cx="1066735" cy="2577333"/>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pic>
        <p:nvPicPr>
          <p:cNvPr id="16" name="Picture 6"/>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511"/>
          <a:stretch/>
        </p:blipFill>
        <p:spPr bwMode="auto">
          <a:xfrm>
            <a:off x="323528" y="2276873"/>
            <a:ext cx="3863280" cy="25078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381779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bwMode="auto">
          <a:xfrm>
            <a:off x="-468560" y="1142746"/>
            <a:ext cx="8891587"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charset="0"/>
              <a:buNone/>
              <a:defRPr/>
            </a:pPr>
            <a:r>
              <a:rPr lang="fr-LU" sz="2800" b="1" dirty="0" smtClean="0">
                <a:solidFill>
                  <a:schemeClr val="accent6"/>
                </a:solidFill>
              </a:rPr>
              <a:t>GED-IN DROP</a:t>
            </a:r>
            <a:endParaRPr lang="fr-LU" sz="2000" dirty="0" smtClean="0"/>
          </a:p>
          <a:p>
            <a:pPr marL="0" indent="0" eaLnBrk="1" fontAlgn="auto" hangingPunct="1">
              <a:spcAft>
                <a:spcPts val="0"/>
              </a:spcAft>
              <a:buFont typeface="Arial" charset="0"/>
              <a:buNone/>
              <a:defRPr/>
            </a:pPr>
            <a:endParaRPr lang="fr-LU" sz="2000" dirty="0" smtClean="0"/>
          </a:p>
        </p:txBody>
      </p:sp>
      <p:sp>
        <p:nvSpPr>
          <p:cNvPr id="6" name="Titre 1"/>
          <p:cNvSpPr txBox="1">
            <a:spLocks/>
          </p:cNvSpPr>
          <p:nvPr/>
        </p:nvSpPr>
        <p:spPr bwMode="auto">
          <a:xfrm>
            <a:off x="607864" y="266706"/>
            <a:ext cx="82296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LU" b="1" dirty="0" smtClean="0"/>
              <a:t>        </a:t>
            </a:r>
            <a:r>
              <a:rPr lang="fr-LU" dirty="0" smtClean="0"/>
              <a:t>INTEGRIX version </a:t>
            </a:r>
            <a:r>
              <a:rPr lang="fr-LU" dirty="0" smtClean="0"/>
              <a:t>2014</a:t>
            </a:r>
          </a:p>
        </p:txBody>
      </p:sp>
      <p:pic>
        <p:nvPicPr>
          <p:cNvPr id="7"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556792"/>
            <a:ext cx="8795454"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3299716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2"/>
          <p:cNvSpPr txBox="1">
            <a:spLocks/>
          </p:cNvSpPr>
          <p:nvPr/>
        </p:nvSpPr>
        <p:spPr bwMode="auto">
          <a:xfrm>
            <a:off x="81814" y="1044581"/>
            <a:ext cx="8891587" cy="540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eaLnBrk="1" fontAlgn="auto" hangingPunct="1">
              <a:spcAft>
                <a:spcPts val="0"/>
              </a:spcAft>
              <a:buFont typeface="Arial" charset="0"/>
              <a:buNone/>
              <a:defRPr/>
            </a:pPr>
            <a:r>
              <a:rPr lang="fr-LU" sz="2800" b="1" dirty="0" smtClean="0">
                <a:solidFill>
                  <a:schemeClr val="accent6"/>
                </a:solidFill>
              </a:rPr>
              <a:t>GED-IN DROP</a:t>
            </a:r>
            <a:endParaRPr lang="fr-LU" sz="2000" dirty="0" smtClean="0"/>
          </a:p>
          <a:p>
            <a:pPr marL="0" indent="0" eaLnBrk="1" fontAlgn="auto" hangingPunct="1">
              <a:spcAft>
                <a:spcPts val="0"/>
              </a:spcAft>
              <a:buFont typeface="Arial" charset="0"/>
              <a:buNone/>
              <a:defRPr/>
            </a:pPr>
            <a:endParaRPr lang="fr-LU" sz="2000" dirty="0" smtClean="0"/>
          </a:p>
        </p:txBody>
      </p:sp>
      <p:sp>
        <p:nvSpPr>
          <p:cNvPr id="6" name="Titre 1"/>
          <p:cNvSpPr txBox="1">
            <a:spLocks/>
          </p:cNvSpPr>
          <p:nvPr/>
        </p:nvSpPr>
        <p:spPr bwMode="auto">
          <a:xfrm>
            <a:off x="607864" y="266706"/>
            <a:ext cx="82296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eaLnBrk="1" hangingPunct="1"/>
            <a:r>
              <a:rPr lang="fr-LU" b="1" dirty="0" smtClean="0"/>
              <a:t>        </a:t>
            </a:r>
            <a:r>
              <a:rPr lang="fr-LU" dirty="0" smtClean="0"/>
              <a:t>INTEGRIX version </a:t>
            </a:r>
            <a:r>
              <a:rPr lang="fr-LU" dirty="0" smtClean="0"/>
              <a:t>2014</a:t>
            </a: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556792"/>
            <a:ext cx="6224116" cy="42240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descr="C:\Users\SA0987~1.INF\AppData\Local\Temp\SNAGHTML1e8874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99592" y="3668813"/>
            <a:ext cx="7860646" cy="23150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351215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re 1"/>
          <p:cNvSpPr>
            <a:spLocks noGrp="1"/>
          </p:cNvSpPr>
          <p:nvPr>
            <p:ph type="title"/>
          </p:nvPr>
        </p:nvSpPr>
        <p:spPr>
          <a:xfrm>
            <a:off x="457200" y="274638"/>
            <a:ext cx="8229600" cy="777875"/>
          </a:xfrm>
        </p:spPr>
        <p:txBody>
          <a:bodyPr/>
          <a:lstStyle/>
          <a:p>
            <a:pPr eaLnBrk="1" hangingPunct="1"/>
            <a:r>
              <a:rPr lang="fr-LU" dirty="0" smtClean="0"/>
              <a:t>        </a:t>
            </a:r>
            <a:r>
              <a:rPr lang="fr-LU" dirty="0" smtClean="0"/>
              <a:t>INTEGRIX </a:t>
            </a:r>
            <a:r>
              <a:rPr lang="fr-LU" dirty="0" smtClean="0"/>
              <a:t>version </a:t>
            </a:r>
            <a:r>
              <a:rPr lang="fr-LU" dirty="0" smtClean="0"/>
              <a:t>2014</a:t>
            </a:r>
            <a:endParaRPr lang="fr-LU" dirty="0" smtClean="0"/>
          </a:p>
        </p:txBody>
      </p:sp>
      <p:sp>
        <p:nvSpPr>
          <p:cNvPr id="13316" name="Espace réservé du contenu 2"/>
          <p:cNvSpPr>
            <a:spLocks noGrp="1"/>
          </p:cNvSpPr>
          <p:nvPr>
            <p:ph idx="1"/>
          </p:nvPr>
        </p:nvSpPr>
        <p:spPr>
          <a:xfrm>
            <a:off x="247650" y="1268413"/>
            <a:ext cx="8664575" cy="4897437"/>
          </a:xfrm>
        </p:spPr>
        <p:txBody>
          <a:bodyPr/>
          <a:lstStyle/>
          <a:p>
            <a:pPr marL="0" indent="0" algn="ctr" eaLnBrk="1" hangingPunct="1">
              <a:buFont typeface="Arial" charset="0"/>
              <a:buNone/>
            </a:pPr>
            <a:r>
              <a:rPr lang="fr-LU" sz="2800" dirty="0" smtClean="0"/>
              <a:t>	</a:t>
            </a:r>
          </a:p>
          <a:p>
            <a:pPr marL="0" indent="0" eaLnBrk="1" hangingPunct="1">
              <a:buFont typeface="Arial" charset="0"/>
              <a:buNone/>
            </a:pPr>
            <a:endParaRPr lang="fr-LU" sz="1800" dirty="0" smtClean="0"/>
          </a:p>
          <a:p>
            <a:pPr marL="0" indent="0" eaLnBrk="1" hangingPunct="1">
              <a:buFont typeface="Arial" charset="0"/>
              <a:buNone/>
            </a:pPr>
            <a:endParaRPr lang="fr-LU" sz="1400" dirty="0" smtClean="0"/>
          </a:p>
        </p:txBody>
      </p:sp>
      <p:pic>
        <p:nvPicPr>
          <p:cNvPr id="1331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704" t="100000" r="-1704" b="-8040"/>
          <a:stretch>
            <a:fillRect/>
          </a:stretch>
        </p:blipFill>
        <p:spPr bwMode="auto">
          <a:xfrm>
            <a:off x="1195388" y="6858000"/>
            <a:ext cx="6769100" cy="36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l="1160" t="118623" r="-1160" b="-33435"/>
          <a:stretch>
            <a:fillRect/>
          </a:stretch>
        </p:blipFill>
        <p:spPr bwMode="auto">
          <a:xfrm>
            <a:off x="1116013" y="7038975"/>
            <a:ext cx="6769100"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827088" y="1890713"/>
            <a:ext cx="7561262" cy="3416320"/>
          </a:xfrm>
          <a:prstGeom prst="rect">
            <a:avLst/>
          </a:prstGeom>
        </p:spPr>
        <p:txBody>
          <a:bodyPr>
            <a:spAutoFit/>
          </a:bodyPr>
          <a:lstStyle/>
          <a:p>
            <a:pPr algn="ctr">
              <a:buFont typeface="Arial" pitchFamily="34" charset="0"/>
              <a:buNone/>
              <a:defRPr/>
            </a:pPr>
            <a:r>
              <a:rPr lang="fr-LU" sz="3600" dirty="0" smtClean="0">
                <a:latin typeface="+mn-lt"/>
              </a:rPr>
              <a:t>Soyons innovant pour </a:t>
            </a:r>
            <a:r>
              <a:rPr lang="fr-LU" sz="3600" dirty="0">
                <a:latin typeface="+mn-lt"/>
              </a:rPr>
              <a:t>avancer ensemble !!!</a:t>
            </a:r>
          </a:p>
          <a:p>
            <a:pPr algn="ctr">
              <a:buFont typeface="Arial" pitchFamily="34" charset="0"/>
              <a:buNone/>
              <a:defRPr/>
            </a:pPr>
            <a:endParaRPr lang="fr-LU" sz="3600" dirty="0">
              <a:latin typeface="+mn-lt"/>
            </a:endParaRPr>
          </a:p>
          <a:p>
            <a:pPr algn="ctr">
              <a:buFont typeface="Arial" pitchFamily="34" charset="0"/>
              <a:buNone/>
              <a:defRPr/>
            </a:pPr>
            <a:endParaRPr lang="fr-LU" sz="3600" dirty="0">
              <a:latin typeface="+mn-lt"/>
            </a:endParaRPr>
          </a:p>
          <a:p>
            <a:pPr algn="ctr">
              <a:buFont typeface="Arial" pitchFamily="34" charset="0"/>
              <a:buNone/>
              <a:defRPr/>
            </a:pPr>
            <a:r>
              <a:rPr lang="fr-LU" sz="3600" dirty="0">
                <a:latin typeface="+mn-lt"/>
              </a:rPr>
              <a:t>Merci de votre fidélité </a:t>
            </a:r>
            <a:r>
              <a:rPr lang="fr-LU" sz="3600" dirty="0" smtClean="0">
                <a:latin typeface="+mn-lt"/>
              </a:rPr>
              <a:t>depuis plus de 26 </a:t>
            </a:r>
            <a:r>
              <a:rPr lang="fr-LU" sz="3600" dirty="0">
                <a:latin typeface="+mn-lt"/>
              </a:rPr>
              <a:t>ans!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6"/>
          <p:cNvPicPr>
            <a:picLocks noChangeAspect="1" noChangeArrowheads="1"/>
          </p:cNvPicPr>
          <p:nvPr/>
        </p:nvPicPr>
        <p:blipFill>
          <a:blip r:embed="rId2" cstate="print"/>
          <a:srcRect/>
          <a:stretch>
            <a:fillRect/>
          </a:stretch>
        </p:blipFill>
        <p:spPr bwMode="auto">
          <a:xfrm>
            <a:off x="1187624" y="2348880"/>
            <a:ext cx="6408712" cy="3592145"/>
          </a:xfrm>
          <a:prstGeom prst="rect">
            <a:avLst/>
          </a:prstGeom>
          <a:noFill/>
          <a:ln w="9525">
            <a:noFill/>
            <a:miter lim="800000"/>
            <a:headEnd/>
            <a:tailEnd/>
          </a:ln>
        </p:spPr>
      </p:pic>
      <p:sp>
        <p:nvSpPr>
          <p:cNvPr id="6" name="Espace réservé du contenu 5"/>
          <p:cNvSpPr>
            <a:spLocks noGrp="1"/>
          </p:cNvSpPr>
          <p:nvPr>
            <p:ph idx="1"/>
          </p:nvPr>
        </p:nvSpPr>
        <p:spPr>
          <a:xfrm>
            <a:off x="457200" y="1600200"/>
            <a:ext cx="8686800" cy="4525963"/>
          </a:xfrm>
        </p:spPr>
        <p:txBody>
          <a:bodyPr/>
          <a:lstStyle/>
          <a:p>
            <a:pPr>
              <a:buFont typeface="Wingdings" pitchFamily="2" charset="2"/>
              <a:buChar char="ü"/>
            </a:pPr>
            <a:r>
              <a:rPr lang="fr-LU" sz="2000" dirty="0" smtClean="0"/>
              <a:t>Ajout d’une transaction permettant la saisie des cours de ces prix indexés</a:t>
            </a:r>
          </a:p>
          <a:p>
            <a:pPr>
              <a:buNone/>
            </a:pPr>
            <a:endParaRPr lang="fr-LU" dirty="0"/>
          </a:p>
        </p:txBody>
      </p:sp>
      <p:sp>
        <p:nvSpPr>
          <p:cNvPr id="7" name="Titre 1"/>
          <p:cNvSpPr>
            <a:spLocks noGrp="1"/>
          </p:cNvSpPr>
          <p:nvPr>
            <p:ph type="title"/>
          </p:nvPr>
        </p:nvSpPr>
        <p:spPr>
          <a:xfrm>
            <a:off x="457200" y="274638"/>
            <a:ext cx="8229600" cy="634082"/>
          </a:xfrm>
        </p:spPr>
        <p:txBody>
          <a:bodyPr/>
          <a:lstStyle/>
          <a:p>
            <a:pPr eaLnBrk="1" hangingPunct="1"/>
            <a:r>
              <a:rPr lang="fr-LU" dirty="0" smtClean="0"/>
              <a:t>        STOCKIX+ version 2014</a:t>
            </a:r>
          </a:p>
        </p:txBody>
      </p:sp>
      <p:sp>
        <p:nvSpPr>
          <p:cNvPr id="8" name="Rectangle 7"/>
          <p:cNvSpPr/>
          <p:nvPr/>
        </p:nvSpPr>
        <p:spPr>
          <a:xfrm>
            <a:off x="2781152" y="1052736"/>
            <a:ext cx="3482172" cy="523220"/>
          </a:xfrm>
          <a:prstGeom prst="rect">
            <a:avLst/>
          </a:prstGeom>
        </p:spPr>
        <p:txBody>
          <a:bodyPr wrap="none">
            <a:spAutoFit/>
          </a:bodyPr>
          <a:lstStyle/>
          <a:p>
            <a:pPr marL="0" indent="0" algn="ctr" eaLnBrk="1" fontAlgn="auto" hangingPunct="1">
              <a:spcAft>
                <a:spcPts val="0"/>
              </a:spcAft>
              <a:buNone/>
              <a:defRPr/>
            </a:pPr>
            <a:r>
              <a:rPr lang="fr-LU" sz="2800" b="1" dirty="0" smtClean="0">
                <a:solidFill>
                  <a:schemeClr val="accent6"/>
                </a:solidFill>
                <a:latin typeface="+mn-lt"/>
              </a:rPr>
              <a:t>La gestion des Articles</a:t>
            </a:r>
            <a:endParaRPr lang="fr-LU" sz="2000" dirty="0" smtClean="0">
              <a:latin typeface="+mn-l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7200" y="1124744"/>
            <a:ext cx="8229600" cy="5001419"/>
          </a:xfrm>
        </p:spPr>
        <p:txBody>
          <a:bodyPr/>
          <a:lstStyle/>
          <a:p>
            <a:pPr marL="0" indent="0" algn="ctr" eaLnBrk="1" fontAlgn="auto" hangingPunct="1">
              <a:spcAft>
                <a:spcPts val="0"/>
              </a:spcAft>
              <a:buNone/>
              <a:defRPr/>
            </a:pPr>
            <a:r>
              <a:rPr lang="fr-LU" sz="2800" b="1" dirty="0" smtClean="0">
                <a:solidFill>
                  <a:schemeClr val="accent6"/>
                </a:solidFill>
              </a:rPr>
              <a:t>La gestion des Articles</a:t>
            </a:r>
            <a:endParaRPr lang="fr-LU" sz="2000" dirty="0" smtClean="0"/>
          </a:p>
          <a:p>
            <a:pPr marL="0" indent="0" eaLnBrk="1" fontAlgn="auto" hangingPunct="1">
              <a:spcAft>
                <a:spcPts val="0"/>
              </a:spcAft>
              <a:buFont typeface="Wingdings" pitchFamily="2" charset="2"/>
              <a:buChar char="ü"/>
              <a:defRPr/>
            </a:pPr>
            <a:r>
              <a:rPr lang="fr-LU" sz="2000" dirty="0" smtClean="0"/>
              <a:t> Possibilité de gérer des remises dans les articles liés à l’article maître</a:t>
            </a:r>
          </a:p>
          <a:p>
            <a:pPr marL="0" indent="0" eaLnBrk="1" fontAlgn="auto" hangingPunct="1">
              <a:spcAft>
                <a:spcPts val="0"/>
              </a:spcAft>
              <a:buFont typeface="Wingdings" pitchFamily="2" charset="2"/>
              <a:buChar char="ü"/>
              <a:defRPr/>
            </a:pPr>
            <a:endParaRPr lang="fr-LU" sz="2000" dirty="0" smtClean="0"/>
          </a:p>
          <a:p>
            <a:pPr>
              <a:buNone/>
            </a:pPr>
            <a:endParaRPr lang="fr-LU" dirty="0"/>
          </a:p>
        </p:txBody>
      </p:sp>
      <p:sp>
        <p:nvSpPr>
          <p:cNvPr id="4" name="Titre 1"/>
          <p:cNvSpPr>
            <a:spLocks noGrp="1"/>
          </p:cNvSpPr>
          <p:nvPr>
            <p:ph type="title"/>
          </p:nvPr>
        </p:nvSpPr>
        <p:spPr>
          <a:xfrm>
            <a:off x="457200" y="274638"/>
            <a:ext cx="8229600" cy="706090"/>
          </a:xfrm>
        </p:spPr>
        <p:txBody>
          <a:bodyPr/>
          <a:lstStyle/>
          <a:p>
            <a:pPr eaLnBrk="1" hangingPunct="1"/>
            <a:r>
              <a:rPr lang="fr-LU" dirty="0" smtClean="0"/>
              <a:t>        STOCKIX+ version 2014</a:t>
            </a:r>
          </a:p>
        </p:txBody>
      </p:sp>
      <p:pic>
        <p:nvPicPr>
          <p:cNvPr id="6" name="Picture 2"/>
          <p:cNvPicPr>
            <a:picLocks noChangeAspect="1" noChangeArrowheads="1"/>
          </p:cNvPicPr>
          <p:nvPr/>
        </p:nvPicPr>
        <p:blipFill>
          <a:blip r:embed="rId2" cstate="print"/>
          <a:srcRect/>
          <a:stretch>
            <a:fillRect/>
          </a:stretch>
        </p:blipFill>
        <p:spPr bwMode="auto">
          <a:xfrm>
            <a:off x="683568" y="2132856"/>
            <a:ext cx="7538712" cy="352839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39552" y="1484784"/>
            <a:ext cx="8280920" cy="923330"/>
          </a:xfrm>
          <a:prstGeom prst="rect">
            <a:avLst/>
          </a:prstGeom>
        </p:spPr>
        <p:txBody>
          <a:bodyPr wrap="square">
            <a:spAutoFit/>
          </a:bodyPr>
          <a:lstStyle/>
          <a:p>
            <a:pPr marL="0" indent="0" eaLnBrk="1" fontAlgn="auto" hangingPunct="1">
              <a:spcAft>
                <a:spcPts val="0"/>
              </a:spcAft>
              <a:buFont typeface="Wingdings" pitchFamily="2" charset="2"/>
              <a:buChar char="ü"/>
              <a:defRPr/>
            </a:pPr>
            <a:r>
              <a:rPr lang="fr-LU" dirty="0" smtClean="0"/>
              <a:t>Dans les utilitaires, possibilité de modifier manuellement l’historique d’un article et sa quantité sans revenir sur la transaction d’origine (ATTENTION à utiliser avec précaution!)</a:t>
            </a:r>
          </a:p>
        </p:txBody>
      </p:sp>
      <p:sp>
        <p:nvSpPr>
          <p:cNvPr id="6" name="Titre 1"/>
          <p:cNvSpPr>
            <a:spLocks noGrp="1"/>
          </p:cNvSpPr>
          <p:nvPr>
            <p:ph type="title"/>
          </p:nvPr>
        </p:nvSpPr>
        <p:spPr>
          <a:xfrm>
            <a:off x="457200" y="274638"/>
            <a:ext cx="8229600" cy="634082"/>
          </a:xfrm>
        </p:spPr>
        <p:txBody>
          <a:bodyPr/>
          <a:lstStyle/>
          <a:p>
            <a:pPr eaLnBrk="1" hangingPunct="1"/>
            <a:r>
              <a:rPr lang="fr-LU" dirty="0" smtClean="0"/>
              <a:t>        STOCKIX+ version 2014</a:t>
            </a:r>
          </a:p>
        </p:txBody>
      </p:sp>
      <p:pic>
        <p:nvPicPr>
          <p:cNvPr id="3075" name="Picture 3"/>
          <p:cNvPicPr>
            <a:picLocks noGrp="1" noChangeAspect="1" noChangeArrowheads="1"/>
          </p:cNvPicPr>
          <p:nvPr>
            <p:ph idx="1"/>
          </p:nvPr>
        </p:nvPicPr>
        <p:blipFill>
          <a:blip r:embed="rId2" cstate="print"/>
          <a:srcRect/>
          <a:stretch>
            <a:fillRect/>
          </a:stretch>
        </p:blipFill>
        <p:spPr bwMode="auto">
          <a:xfrm>
            <a:off x="827584" y="2492896"/>
            <a:ext cx="6408712" cy="4037723"/>
          </a:xfrm>
          <a:prstGeom prst="rect">
            <a:avLst/>
          </a:prstGeom>
          <a:noFill/>
          <a:ln w="9525">
            <a:noFill/>
            <a:miter lim="800000"/>
            <a:headEnd/>
            <a:tailEnd/>
          </a:ln>
        </p:spPr>
      </p:pic>
      <p:sp>
        <p:nvSpPr>
          <p:cNvPr id="8" name="Rectangle 7"/>
          <p:cNvSpPr/>
          <p:nvPr/>
        </p:nvSpPr>
        <p:spPr>
          <a:xfrm>
            <a:off x="2508802" y="972976"/>
            <a:ext cx="3482172" cy="523220"/>
          </a:xfrm>
          <a:prstGeom prst="rect">
            <a:avLst/>
          </a:prstGeom>
        </p:spPr>
        <p:txBody>
          <a:bodyPr wrap="none">
            <a:spAutoFit/>
          </a:bodyPr>
          <a:lstStyle/>
          <a:p>
            <a:pPr marL="0" indent="0" algn="ctr" eaLnBrk="1" fontAlgn="auto" hangingPunct="1">
              <a:spcAft>
                <a:spcPts val="0"/>
              </a:spcAft>
              <a:buNone/>
              <a:defRPr/>
            </a:pPr>
            <a:r>
              <a:rPr lang="fr-LU" sz="2800" b="1" dirty="0" smtClean="0">
                <a:solidFill>
                  <a:schemeClr val="accent6"/>
                </a:solidFill>
                <a:latin typeface="+mn-lt"/>
              </a:rPr>
              <a:t>La gestion des Articles</a:t>
            </a:r>
            <a:endParaRPr lang="fr-LU" sz="2800" dirty="0" smtClean="0">
              <a:latin typeface="+mn-l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2"/>
            <a:ext cx="8891587" cy="4930675"/>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Articles</a:t>
            </a:r>
            <a:endParaRPr lang="fr-LU" sz="2000" dirty="0"/>
          </a:p>
          <a:p>
            <a:pPr marL="0" indent="0" eaLnBrk="1" fontAlgn="auto" hangingPunct="1">
              <a:spcAft>
                <a:spcPts val="0"/>
              </a:spcAft>
              <a:buFont typeface="Wingdings" pitchFamily="2" charset="2"/>
              <a:buChar char="ü"/>
              <a:defRPr/>
            </a:pPr>
            <a:r>
              <a:rPr lang="fr-LU" sz="2000" dirty="0" smtClean="0"/>
              <a:t>Nouvelles fonctionnalités d’analyse de l’activité commerciale et d’utilisation d’outils pour le contrôle (partie1).</a:t>
            </a:r>
          </a:p>
          <a:p>
            <a:pPr marL="0" indent="0" eaLnBrk="1" fontAlgn="auto" hangingPunct="1">
              <a:spcAft>
                <a:spcPts val="0"/>
              </a:spcAft>
              <a:buNone/>
              <a:defRPr/>
            </a:pPr>
            <a:endParaRPr lang="fr-LU" sz="2000" dirty="0" smtClean="0"/>
          </a:p>
          <a:p>
            <a:pPr marL="0" indent="0" eaLnBrk="1" fontAlgn="auto" hangingPunct="1">
              <a:spcAft>
                <a:spcPts val="0"/>
              </a:spcAft>
              <a:buFont typeface="Wingdings" pitchFamily="2" charset="2"/>
              <a:buChar char="ü"/>
              <a:defRPr/>
            </a:pPr>
            <a:endParaRPr lang="fr-LU" sz="2000" dirty="0" smtClean="0"/>
          </a:p>
        </p:txBody>
      </p:sp>
      <p:pic>
        <p:nvPicPr>
          <p:cNvPr id="5" name="Image 4"/>
          <p:cNvPicPr/>
          <p:nvPr/>
        </p:nvPicPr>
        <p:blipFill>
          <a:blip r:embed="rId3" cstate="print"/>
          <a:srcRect/>
          <a:stretch>
            <a:fillRect/>
          </a:stretch>
        </p:blipFill>
        <p:spPr bwMode="auto">
          <a:xfrm>
            <a:off x="4788024" y="2204864"/>
            <a:ext cx="4248472" cy="4104456"/>
          </a:xfrm>
          <a:prstGeom prst="rect">
            <a:avLst/>
          </a:prstGeom>
          <a:noFill/>
          <a:ln w="9525">
            <a:noFill/>
            <a:miter lim="800000"/>
            <a:headEnd/>
            <a:tailEnd/>
          </a:ln>
        </p:spPr>
      </p:pic>
      <p:pic>
        <p:nvPicPr>
          <p:cNvPr id="5122" name="Picture 2"/>
          <p:cNvPicPr>
            <a:picLocks noChangeAspect="1" noChangeArrowheads="1"/>
          </p:cNvPicPr>
          <p:nvPr/>
        </p:nvPicPr>
        <p:blipFill>
          <a:blip r:embed="rId4" cstate="print"/>
          <a:srcRect/>
          <a:stretch>
            <a:fillRect/>
          </a:stretch>
        </p:blipFill>
        <p:spPr bwMode="auto">
          <a:xfrm>
            <a:off x="251520" y="2204864"/>
            <a:ext cx="4536504" cy="405674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Image 3" descr="powerpoint-integrix.pn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05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Titre 1"/>
          <p:cNvSpPr>
            <a:spLocks noGrp="1"/>
          </p:cNvSpPr>
          <p:nvPr>
            <p:ph type="title"/>
          </p:nvPr>
        </p:nvSpPr>
        <p:spPr>
          <a:xfrm>
            <a:off x="457200" y="274638"/>
            <a:ext cx="8229600" cy="777875"/>
          </a:xfrm>
        </p:spPr>
        <p:txBody>
          <a:bodyPr/>
          <a:lstStyle/>
          <a:p>
            <a:pPr eaLnBrk="1" hangingPunct="1"/>
            <a:r>
              <a:rPr lang="fr-LU" dirty="0" smtClean="0"/>
              <a:t>        STOCKIX+ version 2014</a:t>
            </a:r>
          </a:p>
        </p:txBody>
      </p:sp>
      <p:sp>
        <p:nvSpPr>
          <p:cNvPr id="4100" name="Espace réservé du contenu 2"/>
          <p:cNvSpPr>
            <a:spLocks noGrp="1"/>
          </p:cNvSpPr>
          <p:nvPr>
            <p:ph idx="1"/>
          </p:nvPr>
        </p:nvSpPr>
        <p:spPr>
          <a:xfrm>
            <a:off x="144463" y="1090612"/>
            <a:ext cx="8891587" cy="4930675"/>
          </a:xfrm>
        </p:spPr>
        <p:txBody>
          <a:bodyPr rtlCol="0">
            <a:normAutofit/>
          </a:bodyPr>
          <a:lstStyle/>
          <a:p>
            <a:pPr marL="0" indent="0" algn="ctr" eaLnBrk="1" fontAlgn="auto" hangingPunct="1">
              <a:spcAft>
                <a:spcPts val="0"/>
              </a:spcAft>
              <a:buFont typeface="Arial" charset="0"/>
              <a:buNone/>
              <a:defRPr/>
            </a:pPr>
            <a:r>
              <a:rPr lang="fr-LU" sz="2800" b="1" dirty="0" smtClean="0">
                <a:solidFill>
                  <a:schemeClr val="accent6"/>
                </a:solidFill>
              </a:rPr>
              <a:t>La gestion des Articles</a:t>
            </a:r>
            <a:endParaRPr lang="fr-LU" sz="2000" dirty="0"/>
          </a:p>
          <a:p>
            <a:pPr marL="0" indent="0" eaLnBrk="1" fontAlgn="auto" hangingPunct="1">
              <a:spcAft>
                <a:spcPts val="0"/>
              </a:spcAft>
              <a:buFont typeface="Wingdings" pitchFamily="2" charset="2"/>
              <a:buChar char="ü"/>
              <a:defRPr/>
            </a:pPr>
            <a:r>
              <a:rPr lang="fr-LU" sz="2000" dirty="0" smtClean="0"/>
              <a:t>Nouvelles fonctionnalités d’analyse de l’activité commerciale et d’utilisation d’outils pour le contrôle (partie 2).</a:t>
            </a:r>
          </a:p>
          <a:p>
            <a:pPr marL="0" indent="0" eaLnBrk="1" fontAlgn="auto" hangingPunct="1">
              <a:spcAft>
                <a:spcPts val="0"/>
              </a:spcAft>
              <a:buNone/>
              <a:defRPr/>
            </a:pPr>
            <a:endParaRPr lang="fr-LU" sz="2000" dirty="0" smtClean="0"/>
          </a:p>
          <a:p>
            <a:pPr marL="0" indent="0" eaLnBrk="1" fontAlgn="auto" hangingPunct="1">
              <a:spcAft>
                <a:spcPts val="0"/>
              </a:spcAft>
              <a:buNone/>
              <a:defRPr/>
            </a:pPr>
            <a:endParaRPr lang="fr-LU" sz="2000" dirty="0" smtClean="0"/>
          </a:p>
        </p:txBody>
      </p:sp>
      <p:pic>
        <p:nvPicPr>
          <p:cNvPr id="7" name="Image 6"/>
          <p:cNvPicPr/>
          <p:nvPr/>
        </p:nvPicPr>
        <p:blipFill>
          <a:blip r:embed="rId3" cstate="print"/>
          <a:srcRect/>
          <a:stretch>
            <a:fillRect/>
          </a:stretch>
        </p:blipFill>
        <p:spPr bwMode="auto">
          <a:xfrm>
            <a:off x="1187624" y="2204864"/>
            <a:ext cx="6696744" cy="417646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integrix powerpoin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integrix powerpoint</Template>
  <TotalTime>1577</TotalTime>
  <Words>1403</Words>
  <Application>Microsoft Office PowerPoint</Application>
  <PresentationFormat>Affichage à l'écran (4:3)</PresentationFormat>
  <Paragraphs>190</Paragraphs>
  <Slides>49</Slides>
  <Notes>1</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49</vt:i4>
      </vt:variant>
    </vt:vector>
  </HeadingPairs>
  <TitlesOfParts>
    <vt:vector size="53" baseType="lpstr">
      <vt:lpstr>Arial</vt:lpstr>
      <vt:lpstr>Calibri</vt:lpstr>
      <vt:lpstr>Wingdings</vt:lpstr>
      <vt:lpstr>integrix powerpoint</vt:lpstr>
      <vt:lpstr>INFODATADAY 2013</vt:lpstr>
      <vt:lpstr>Présentation PowerPoint</vt:lpstr>
      <vt:lpstr>Présentation PowerPoint</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        STOCKIX+ version 2014</vt:lpstr>
      <vt:lpstr>INFODATADAY 2013</vt:lpstr>
      <vt:lpstr>Présentation PowerPoint</vt:lpstr>
      <vt:lpstr>        CHANTIX+ version 2014</vt:lpstr>
      <vt:lpstr>        CHANTIX+ version 2014</vt:lpstr>
      <vt:lpstr>        CHANTIX+ version 2014</vt:lpstr>
      <vt:lpstr>        CHANTIX+ version 2014</vt:lpstr>
      <vt:lpstr>        CHANTIX+ version 2014</vt:lpstr>
      <vt:lpstr>Présentation PowerPoint</vt:lpstr>
      <vt:lpstr>Présentation PowerPoint</vt:lpstr>
      <vt:lpstr>Présentation PowerPoint</vt:lpstr>
      <vt:lpstr>Présentation PowerPoint</vt:lpstr>
      <vt:lpstr>        INTEGRIX version 2014</vt:lpstr>
      <vt:lpstr>        INTEGRIX version 2014</vt:lpstr>
      <vt:lpstr>Présentation PowerPoint</vt:lpstr>
      <vt:lpstr>Présentation PowerPoint</vt:lpstr>
      <vt:lpstr>Présentation PowerPoint</vt:lpstr>
      <vt:lpstr>Présentation PowerPoint</vt:lpstr>
      <vt:lpstr>        INTEGRIX version 2014</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INFODATADAY 2012</dc:title>
  <dc:creator>dd</dc:creator>
  <cp:lastModifiedBy>André Schoun - Infodata-group</cp:lastModifiedBy>
  <cp:revision>145</cp:revision>
  <dcterms:created xsi:type="dcterms:W3CDTF">2012-11-10T14:04:27Z</dcterms:created>
  <dcterms:modified xsi:type="dcterms:W3CDTF">2013-11-21T06:54:27Z</dcterms:modified>
</cp:coreProperties>
</file>